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48" r:id="rId5"/>
  </p:sldMasterIdLst>
  <p:notesMasterIdLst>
    <p:notesMasterId r:id="rId26"/>
  </p:notesMasterIdLst>
  <p:sldIdLst>
    <p:sldId id="257" r:id="rId6"/>
    <p:sldId id="258" r:id="rId7"/>
    <p:sldId id="272" r:id="rId8"/>
    <p:sldId id="259" r:id="rId9"/>
    <p:sldId id="273" r:id="rId10"/>
    <p:sldId id="274" r:id="rId11"/>
    <p:sldId id="260" r:id="rId12"/>
    <p:sldId id="261" r:id="rId13"/>
    <p:sldId id="262" r:id="rId14"/>
    <p:sldId id="263" r:id="rId15"/>
    <p:sldId id="275" r:id="rId16"/>
    <p:sldId id="265" r:id="rId17"/>
    <p:sldId id="266" r:id="rId18"/>
    <p:sldId id="267" r:id="rId19"/>
    <p:sldId id="268" r:id="rId20"/>
    <p:sldId id="269" r:id="rId21"/>
    <p:sldId id="270" r:id="rId22"/>
    <p:sldId id="276" r:id="rId23"/>
    <p:sldId id="277" r:id="rId24"/>
    <p:sldId id="271" r:id="rId25"/>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67" d="100"/>
          <a:sy n="67" d="100"/>
        </p:scale>
        <p:origin x="4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D38AA-0C24-42AB-8D62-E2336F6C30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901A0A75-EE90-49BC-8A68-0B5A24D3441D}">
      <dgm:prSet phldrT="[Tekst]" custT="1"/>
      <dgm:spPr/>
      <dgm:t>
        <a:bodyPr/>
        <a:lstStyle/>
        <a:p>
          <a:r>
            <a:rPr lang="nl-NL" sz="1800" dirty="0"/>
            <a:t>Het begint met een idee, een behoefte of een </a:t>
          </a:r>
          <a:r>
            <a:rPr lang="nl-NL" sz="2000" dirty="0"/>
            <a:t>opdracht</a:t>
          </a:r>
          <a:endParaRPr lang="nl-NL" sz="1800" dirty="0"/>
        </a:p>
      </dgm:t>
    </dgm:pt>
    <dgm:pt modelId="{FB7669F1-9E8D-4A08-98F5-8A53A3588726}" type="parTrans" cxnId="{42E997C8-4491-496C-956A-B32F9AA97E38}">
      <dgm:prSet/>
      <dgm:spPr/>
      <dgm:t>
        <a:bodyPr/>
        <a:lstStyle/>
        <a:p>
          <a:endParaRPr lang="nl-NL" sz="2000"/>
        </a:p>
      </dgm:t>
    </dgm:pt>
    <dgm:pt modelId="{5FD554A4-8460-4DBE-8E5B-BEAD543569F0}" type="sibTrans" cxnId="{42E997C8-4491-496C-956A-B32F9AA97E38}">
      <dgm:prSet/>
      <dgm:spPr/>
      <dgm:t>
        <a:bodyPr/>
        <a:lstStyle/>
        <a:p>
          <a:endParaRPr lang="nl-NL" sz="2000"/>
        </a:p>
      </dgm:t>
    </dgm:pt>
    <dgm:pt modelId="{15942B07-7C46-4F37-9821-4C4F43799702}">
      <dgm:prSet phldrT="[Tekst]" custT="1"/>
      <dgm:spPr/>
      <dgm:t>
        <a:bodyPr/>
        <a:lstStyle/>
        <a:p>
          <a:r>
            <a:rPr lang="nl-NL" sz="2400"/>
            <a:t>Zoeken van mensen die mee willen werken </a:t>
          </a:r>
        </a:p>
      </dgm:t>
    </dgm:pt>
    <dgm:pt modelId="{59189E8C-6CC0-4593-8835-5D946A069E3B}" type="parTrans" cxnId="{CE319CB2-E7D0-49D0-9F62-FBA12C605642}">
      <dgm:prSet/>
      <dgm:spPr/>
      <dgm:t>
        <a:bodyPr/>
        <a:lstStyle/>
        <a:p>
          <a:endParaRPr lang="nl-NL" sz="2000"/>
        </a:p>
      </dgm:t>
    </dgm:pt>
    <dgm:pt modelId="{2ABDD17C-8842-4550-9FF1-4285C182DA38}" type="sibTrans" cxnId="{CE319CB2-E7D0-49D0-9F62-FBA12C605642}">
      <dgm:prSet/>
      <dgm:spPr/>
      <dgm:t>
        <a:bodyPr/>
        <a:lstStyle/>
        <a:p>
          <a:endParaRPr lang="nl-NL" sz="2000"/>
        </a:p>
      </dgm:t>
    </dgm:pt>
    <dgm:pt modelId="{F121317B-5AFE-463C-975C-90E8F787991C}">
      <dgm:prSet phldrT="[Tekst]" custT="1"/>
      <dgm:spPr/>
      <dgm:t>
        <a:bodyPr/>
        <a:lstStyle/>
        <a:p>
          <a:r>
            <a:rPr lang="nl-NL" sz="2000" dirty="0"/>
            <a:t>Uitwerken van plannen tot activiteiten via stappenplan:</a:t>
          </a:r>
        </a:p>
      </dgm:t>
    </dgm:pt>
    <dgm:pt modelId="{E7F641DF-9BFB-419C-B114-4ABC132605E4}" type="parTrans" cxnId="{5C541132-21FE-4157-9BBB-60A6D9CCAFA6}">
      <dgm:prSet/>
      <dgm:spPr/>
      <dgm:t>
        <a:bodyPr/>
        <a:lstStyle/>
        <a:p>
          <a:endParaRPr lang="nl-NL" sz="2000"/>
        </a:p>
      </dgm:t>
    </dgm:pt>
    <dgm:pt modelId="{645BE30F-2EF4-462C-BB67-C057CD42C4A9}" type="sibTrans" cxnId="{5C541132-21FE-4157-9BBB-60A6D9CCAFA6}">
      <dgm:prSet/>
      <dgm:spPr/>
      <dgm:t>
        <a:bodyPr/>
        <a:lstStyle/>
        <a:p>
          <a:endParaRPr lang="nl-NL" sz="2000"/>
        </a:p>
      </dgm:t>
    </dgm:pt>
    <dgm:pt modelId="{6930B4A6-E6E2-4321-BE77-29CD59F90975}">
      <dgm:prSet phldrT="[Tekst]" custT="1"/>
      <dgm:spPr>
        <a:solidFill>
          <a:schemeClr val="accent4"/>
        </a:solidFill>
      </dgm:spPr>
      <dgm:t>
        <a:bodyPr/>
        <a:lstStyle/>
        <a:p>
          <a:r>
            <a:rPr lang="nl-NL" sz="2400" dirty="0"/>
            <a:t>Partners </a:t>
          </a:r>
        </a:p>
      </dgm:t>
    </dgm:pt>
    <dgm:pt modelId="{F9593E34-139A-4812-AAD7-B9E8A81D4F2A}" type="parTrans" cxnId="{F5F60906-8748-4A53-AEAB-026FB146932D}">
      <dgm:prSet/>
      <dgm:spPr/>
      <dgm:t>
        <a:bodyPr/>
        <a:lstStyle/>
        <a:p>
          <a:endParaRPr lang="nl-NL" sz="2000"/>
        </a:p>
      </dgm:t>
    </dgm:pt>
    <dgm:pt modelId="{DF3649B8-3FFB-411E-A195-C16F64451FAF}" type="sibTrans" cxnId="{F5F60906-8748-4A53-AEAB-026FB146932D}">
      <dgm:prSet/>
      <dgm:spPr/>
      <dgm:t>
        <a:bodyPr/>
        <a:lstStyle/>
        <a:p>
          <a:endParaRPr lang="nl-NL" sz="2000"/>
        </a:p>
      </dgm:t>
    </dgm:pt>
    <dgm:pt modelId="{27AF0571-8C1B-4658-8C8B-46FB0C504B14}">
      <dgm:prSet phldrT="[Tekst]" custT="1"/>
      <dgm:spPr>
        <a:solidFill>
          <a:schemeClr val="accent4"/>
        </a:solidFill>
      </dgm:spPr>
      <dgm:t>
        <a:bodyPr/>
        <a:lstStyle/>
        <a:p>
          <a:r>
            <a:rPr lang="nl-NL" sz="2800" dirty="0"/>
            <a:t>Geld </a:t>
          </a:r>
        </a:p>
      </dgm:t>
    </dgm:pt>
    <dgm:pt modelId="{BEA539C3-25AD-4107-BC62-A58D9BB6C7DE}" type="parTrans" cxnId="{B1C7EE6F-9640-4137-85A4-DD19B279950B}">
      <dgm:prSet/>
      <dgm:spPr/>
      <dgm:t>
        <a:bodyPr/>
        <a:lstStyle/>
        <a:p>
          <a:endParaRPr lang="nl-NL" sz="2000"/>
        </a:p>
      </dgm:t>
    </dgm:pt>
    <dgm:pt modelId="{AD6DCA90-5E37-4169-B86E-DF5656B22F22}" type="sibTrans" cxnId="{B1C7EE6F-9640-4137-85A4-DD19B279950B}">
      <dgm:prSet/>
      <dgm:spPr/>
      <dgm:t>
        <a:bodyPr/>
        <a:lstStyle/>
        <a:p>
          <a:endParaRPr lang="nl-NL" sz="2000"/>
        </a:p>
      </dgm:t>
    </dgm:pt>
    <dgm:pt modelId="{C9938FC7-E845-4112-AC5C-5C10FE90DE57}">
      <dgm:prSet phldrT="[Tekst]" custT="1"/>
      <dgm:spPr/>
      <dgm:t>
        <a:bodyPr/>
        <a:lstStyle/>
        <a:p>
          <a:r>
            <a:rPr lang="nl-NL" sz="2800" dirty="0"/>
            <a:t>Draaiboek  </a:t>
          </a:r>
        </a:p>
      </dgm:t>
    </dgm:pt>
    <dgm:pt modelId="{49055B2B-D632-4997-8F7C-06E796D9E5A3}" type="parTrans" cxnId="{A0465220-AAE6-46CB-8EEE-7101A558302B}">
      <dgm:prSet/>
      <dgm:spPr/>
      <dgm:t>
        <a:bodyPr/>
        <a:lstStyle/>
        <a:p>
          <a:endParaRPr lang="nl-NL" sz="2000"/>
        </a:p>
      </dgm:t>
    </dgm:pt>
    <dgm:pt modelId="{DDADC76B-C700-4CAA-84F3-0C4D02B8A907}" type="sibTrans" cxnId="{A0465220-AAE6-46CB-8EEE-7101A558302B}">
      <dgm:prSet/>
      <dgm:spPr/>
      <dgm:t>
        <a:bodyPr/>
        <a:lstStyle/>
        <a:p>
          <a:endParaRPr lang="nl-NL" sz="2000"/>
        </a:p>
      </dgm:t>
    </dgm:pt>
    <dgm:pt modelId="{388A2624-AF7A-4010-9320-47E35DE20BD7}">
      <dgm:prSet phldrT="[Tekst]" custT="1"/>
      <dgm:spPr/>
      <dgm:t>
        <a:bodyPr/>
        <a:lstStyle/>
        <a:p>
          <a:r>
            <a:rPr lang="nl-NL" sz="2000" dirty="0"/>
            <a:t>Materialen-lijst </a:t>
          </a:r>
          <a:r>
            <a:rPr lang="nl-NL" sz="2400" dirty="0"/>
            <a:t> </a:t>
          </a:r>
        </a:p>
      </dgm:t>
    </dgm:pt>
    <dgm:pt modelId="{E06FEAEC-6081-4CE1-96FF-384965254718}" type="parTrans" cxnId="{0B3322FB-D5C9-4EB2-AB53-0D0EF053E487}">
      <dgm:prSet/>
      <dgm:spPr/>
      <dgm:t>
        <a:bodyPr/>
        <a:lstStyle/>
        <a:p>
          <a:endParaRPr lang="nl-NL" sz="2000"/>
        </a:p>
      </dgm:t>
    </dgm:pt>
    <dgm:pt modelId="{4C66113E-0C8A-4BB4-925A-9451ED5BE753}" type="sibTrans" cxnId="{0B3322FB-D5C9-4EB2-AB53-0D0EF053E487}">
      <dgm:prSet/>
      <dgm:spPr/>
      <dgm:t>
        <a:bodyPr/>
        <a:lstStyle/>
        <a:p>
          <a:endParaRPr lang="nl-NL" sz="2000"/>
        </a:p>
      </dgm:t>
    </dgm:pt>
    <dgm:pt modelId="{332D6620-32E6-442E-90E3-D617812D6E3C}" type="pres">
      <dgm:prSet presAssocID="{442D38AA-0C24-42AB-8D62-E2336F6C3040}" presName="diagram" presStyleCnt="0">
        <dgm:presLayoutVars>
          <dgm:dir/>
          <dgm:resizeHandles val="exact"/>
        </dgm:presLayoutVars>
      </dgm:prSet>
      <dgm:spPr/>
    </dgm:pt>
    <dgm:pt modelId="{08968C98-DE19-41E5-B7E3-2ACD0941B3BB}" type="pres">
      <dgm:prSet presAssocID="{901A0A75-EE90-49BC-8A68-0B5A24D3441D}" presName="node" presStyleLbl="node1" presStyleIdx="0" presStyleCnt="7">
        <dgm:presLayoutVars>
          <dgm:bulletEnabled val="1"/>
        </dgm:presLayoutVars>
      </dgm:prSet>
      <dgm:spPr/>
    </dgm:pt>
    <dgm:pt modelId="{9BBD95BA-5BDC-4366-AD85-83DA001A3C99}" type="pres">
      <dgm:prSet presAssocID="{5FD554A4-8460-4DBE-8E5B-BEAD543569F0}" presName="sibTrans" presStyleCnt="0"/>
      <dgm:spPr/>
    </dgm:pt>
    <dgm:pt modelId="{4351F2F3-0825-4A21-B333-548F4D477A4A}" type="pres">
      <dgm:prSet presAssocID="{15942B07-7C46-4F37-9821-4C4F43799702}" presName="node" presStyleLbl="node1" presStyleIdx="1" presStyleCnt="7">
        <dgm:presLayoutVars>
          <dgm:bulletEnabled val="1"/>
        </dgm:presLayoutVars>
      </dgm:prSet>
      <dgm:spPr/>
    </dgm:pt>
    <dgm:pt modelId="{5D085D36-BE27-4FF2-A994-946CDA87CE85}" type="pres">
      <dgm:prSet presAssocID="{2ABDD17C-8842-4550-9FF1-4285C182DA38}" presName="sibTrans" presStyleCnt="0"/>
      <dgm:spPr/>
    </dgm:pt>
    <dgm:pt modelId="{059E6BCB-B49C-4157-8298-1A7F2F3D2CD1}" type="pres">
      <dgm:prSet presAssocID="{F121317B-5AFE-463C-975C-90E8F787991C}" presName="node" presStyleLbl="node1" presStyleIdx="2" presStyleCnt="7">
        <dgm:presLayoutVars>
          <dgm:bulletEnabled val="1"/>
        </dgm:presLayoutVars>
      </dgm:prSet>
      <dgm:spPr/>
    </dgm:pt>
    <dgm:pt modelId="{143346FE-54A9-415E-9DBF-AF62247B5C26}" type="pres">
      <dgm:prSet presAssocID="{645BE30F-2EF4-462C-BB67-C057CD42C4A9}" presName="sibTrans" presStyleCnt="0"/>
      <dgm:spPr/>
    </dgm:pt>
    <dgm:pt modelId="{FB13CF02-2B92-4BDE-9BC9-39A9439DE4E4}" type="pres">
      <dgm:prSet presAssocID="{6930B4A6-E6E2-4321-BE77-29CD59F90975}" presName="node" presStyleLbl="node1" presStyleIdx="3" presStyleCnt="7">
        <dgm:presLayoutVars>
          <dgm:bulletEnabled val="1"/>
        </dgm:presLayoutVars>
      </dgm:prSet>
      <dgm:spPr/>
    </dgm:pt>
    <dgm:pt modelId="{9F5AFE95-C32F-4C93-AA31-44F9E0989F29}" type="pres">
      <dgm:prSet presAssocID="{DF3649B8-3FFB-411E-A195-C16F64451FAF}" presName="sibTrans" presStyleCnt="0"/>
      <dgm:spPr/>
    </dgm:pt>
    <dgm:pt modelId="{90CE143C-626B-4DBC-AC59-1B6BE952D3EE}" type="pres">
      <dgm:prSet presAssocID="{27AF0571-8C1B-4658-8C8B-46FB0C504B14}" presName="node" presStyleLbl="node1" presStyleIdx="4" presStyleCnt="7">
        <dgm:presLayoutVars>
          <dgm:bulletEnabled val="1"/>
        </dgm:presLayoutVars>
      </dgm:prSet>
      <dgm:spPr/>
    </dgm:pt>
    <dgm:pt modelId="{C9D74E6A-B294-40BF-8824-FF9E62B97D39}" type="pres">
      <dgm:prSet presAssocID="{AD6DCA90-5E37-4169-B86E-DF5656B22F22}" presName="sibTrans" presStyleCnt="0"/>
      <dgm:spPr/>
    </dgm:pt>
    <dgm:pt modelId="{3A439DB0-4920-4F47-B6D3-328218AEF406}" type="pres">
      <dgm:prSet presAssocID="{C9938FC7-E845-4112-AC5C-5C10FE90DE57}" presName="node" presStyleLbl="node1" presStyleIdx="5" presStyleCnt="7">
        <dgm:presLayoutVars>
          <dgm:bulletEnabled val="1"/>
        </dgm:presLayoutVars>
      </dgm:prSet>
      <dgm:spPr/>
    </dgm:pt>
    <dgm:pt modelId="{87EC25B0-AAB7-4A8A-94CE-C1F757F314A2}" type="pres">
      <dgm:prSet presAssocID="{DDADC76B-C700-4CAA-84F3-0C4D02B8A907}" presName="sibTrans" presStyleCnt="0"/>
      <dgm:spPr/>
    </dgm:pt>
    <dgm:pt modelId="{40A7AF31-D535-4D38-8C7F-6134AA64D019}" type="pres">
      <dgm:prSet presAssocID="{388A2624-AF7A-4010-9320-47E35DE20BD7}" presName="node" presStyleLbl="node1" presStyleIdx="6" presStyleCnt="7" custLinFactX="10829" custLinFactNeighborX="100000" custLinFactNeighborY="-1835">
        <dgm:presLayoutVars>
          <dgm:bulletEnabled val="1"/>
        </dgm:presLayoutVars>
      </dgm:prSet>
      <dgm:spPr/>
    </dgm:pt>
  </dgm:ptLst>
  <dgm:cxnLst>
    <dgm:cxn modelId="{F5F60906-8748-4A53-AEAB-026FB146932D}" srcId="{442D38AA-0C24-42AB-8D62-E2336F6C3040}" destId="{6930B4A6-E6E2-4321-BE77-29CD59F90975}" srcOrd="3" destOrd="0" parTransId="{F9593E34-139A-4812-AAD7-B9E8A81D4F2A}" sibTransId="{DF3649B8-3FFB-411E-A195-C16F64451FAF}"/>
    <dgm:cxn modelId="{35AAFE1D-1E13-415B-B6F2-A274D0C79AFC}" type="presOf" srcId="{C9938FC7-E845-4112-AC5C-5C10FE90DE57}" destId="{3A439DB0-4920-4F47-B6D3-328218AEF406}" srcOrd="0" destOrd="0" presId="urn:microsoft.com/office/officeart/2005/8/layout/default"/>
    <dgm:cxn modelId="{A0465220-AAE6-46CB-8EEE-7101A558302B}" srcId="{442D38AA-0C24-42AB-8D62-E2336F6C3040}" destId="{C9938FC7-E845-4112-AC5C-5C10FE90DE57}" srcOrd="5" destOrd="0" parTransId="{49055B2B-D632-4997-8F7C-06E796D9E5A3}" sibTransId="{DDADC76B-C700-4CAA-84F3-0C4D02B8A907}"/>
    <dgm:cxn modelId="{5C541132-21FE-4157-9BBB-60A6D9CCAFA6}" srcId="{442D38AA-0C24-42AB-8D62-E2336F6C3040}" destId="{F121317B-5AFE-463C-975C-90E8F787991C}" srcOrd="2" destOrd="0" parTransId="{E7F641DF-9BFB-419C-B114-4ABC132605E4}" sibTransId="{645BE30F-2EF4-462C-BB67-C057CD42C4A9}"/>
    <dgm:cxn modelId="{8EE72B37-749A-4ADE-BA85-926251BF58D4}" type="presOf" srcId="{388A2624-AF7A-4010-9320-47E35DE20BD7}" destId="{40A7AF31-D535-4D38-8C7F-6134AA64D019}" srcOrd="0" destOrd="0" presId="urn:microsoft.com/office/officeart/2005/8/layout/default"/>
    <dgm:cxn modelId="{87AFD95B-D870-42AA-B1A9-02E73E6D0C37}" type="presOf" srcId="{27AF0571-8C1B-4658-8C8B-46FB0C504B14}" destId="{90CE143C-626B-4DBC-AC59-1B6BE952D3EE}" srcOrd="0" destOrd="0" presId="urn:microsoft.com/office/officeart/2005/8/layout/default"/>
    <dgm:cxn modelId="{B1C7EE6F-9640-4137-85A4-DD19B279950B}" srcId="{442D38AA-0C24-42AB-8D62-E2336F6C3040}" destId="{27AF0571-8C1B-4658-8C8B-46FB0C504B14}" srcOrd="4" destOrd="0" parTransId="{BEA539C3-25AD-4107-BC62-A58D9BB6C7DE}" sibTransId="{AD6DCA90-5E37-4169-B86E-DF5656B22F22}"/>
    <dgm:cxn modelId="{9DAE2E58-3885-4948-9124-DD1B9A12C6BC}" type="presOf" srcId="{6930B4A6-E6E2-4321-BE77-29CD59F90975}" destId="{FB13CF02-2B92-4BDE-9BC9-39A9439DE4E4}" srcOrd="0" destOrd="0" presId="urn:microsoft.com/office/officeart/2005/8/layout/default"/>
    <dgm:cxn modelId="{FB66748A-008C-41F4-A716-3EC62ACB2B5F}" type="presOf" srcId="{901A0A75-EE90-49BC-8A68-0B5A24D3441D}" destId="{08968C98-DE19-41E5-B7E3-2ACD0941B3BB}" srcOrd="0" destOrd="0" presId="urn:microsoft.com/office/officeart/2005/8/layout/default"/>
    <dgm:cxn modelId="{EF898697-D1F4-43D0-8862-6C18A4EF54D5}" type="presOf" srcId="{F121317B-5AFE-463C-975C-90E8F787991C}" destId="{059E6BCB-B49C-4157-8298-1A7F2F3D2CD1}" srcOrd="0" destOrd="0" presId="urn:microsoft.com/office/officeart/2005/8/layout/default"/>
    <dgm:cxn modelId="{CE319CB2-E7D0-49D0-9F62-FBA12C605642}" srcId="{442D38AA-0C24-42AB-8D62-E2336F6C3040}" destId="{15942B07-7C46-4F37-9821-4C4F43799702}" srcOrd="1" destOrd="0" parTransId="{59189E8C-6CC0-4593-8835-5D946A069E3B}" sibTransId="{2ABDD17C-8842-4550-9FF1-4285C182DA38}"/>
    <dgm:cxn modelId="{42E997C8-4491-496C-956A-B32F9AA97E38}" srcId="{442D38AA-0C24-42AB-8D62-E2336F6C3040}" destId="{901A0A75-EE90-49BC-8A68-0B5A24D3441D}" srcOrd="0" destOrd="0" parTransId="{FB7669F1-9E8D-4A08-98F5-8A53A3588726}" sibTransId="{5FD554A4-8460-4DBE-8E5B-BEAD543569F0}"/>
    <dgm:cxn modelId="{C93F94CA-A4E6-4B55-8B12-C190E087A9CD}" type="presOf" srcId="{442D38AA-0C24-42AB-8D62-E2336F6C3040}" destId="{332D6620-32E6-442E-90E3-D617812D6E3C}" srcOrd="0" destOrd="0" presId="urn:microsoft.com/office/officeart/2005/8/layout/default"/>
    <dgm:cxn modelId="{DF2FE3F3-E30B-44A7-9834-7AD0994B5F3C}" type="presOf" srcId="{15942B07-7C46-4F37-9821-4C4F43799702}" destId="{4351F2F3-0825-4A21-B333-548F4D477A4A}" srcOrd="0" destOrd="0" presId="urn:microsoft.com/office/officeart/2005/8/layout/default"/>
    <dgm:cxn modelId="{0B3322FB-D5C9-4EB2-AB53-0D0EF053E487}" srcId="{442D38AA-0C24-42AB-8D62-E2336F6C3040}" destId="{388A2624-AF7A-4010-9320-47E35DE20BD7}" srcOrd="6" destOrd="0" parTransId="{E06FEAEC-6081-4CE1-96FF-384965254718}" sibTransId="{4C66113E-0C8A-4BB4-925A-9451ED5BE753}"/>
    <dgm:cxn modelId="{36751834-8BE4-46E1-A7F9-74689FA5B879}" type="presParOf" srcId="{332D6620-32E6-442E-90E3-D617812D6E3C}" destId="{08968C98-DE19-41E5-B7E3-2ACD0941B3BB}" srcOrd="0" destOrd="0" presId="urn:microsoft.com/office/officeart/2005/8/layout/default"/>
    <dgm:cxn modelId="{A69C59C8-D2BF-48A8-8E4B-764F0D7635F7}" type="presParOf" srcId="{332D6620-32E6-442E-90E3-D617812D6E3C}" destId="{9BBD95BA-5BDC-4366-AD85-83DA001A3C99}" srcOrd="1" destOrd="0" presId="urn:microsoft.com/office/officeart/2005/8/layout/default"/>
    <dgm:cxn modelId="{914750DF-2516-4D38-8513-73B7E360C639}" type="presParOf" srcId="{332D6620-32E6-442E-90E3-D617812D6E3C}" destId="{4351F2F3-0825-4A21-B333-548F4D477A4A}" srcOrd="2" destOrd="0" presId="urn:microsoft.com/office/officeart/2005/8/layout/default"/>
    <dgm:cxn modelId="{946F3DB4-0E0E-4698-8677-482DCC609983}" type="presParOf" srcId="{332D6620-32E6-442E-90E3-D617812D6E3C}" destId="{5D085D36-BE27-4FF2-A994-946CDA87CE85}" srcOrd="3" destOrd="0" presId="urn:microsoft.com/office/officeart/2005/8/layout/default"/>
    <dgm:cxn modelId="{A52B7787-2358-4FB1-963C-DC0AA2C0DAE2}" type="presParOf" srcId="{332D6620-32E6-442E-90E3-D617812D6E3C}" destId="{059E6BCB-B49C-4157-8298-1A7F2F3D2CD1}" srcOrd="4" destOrd="0" presId="urn:microsoft.com/office/officeart/2005/8/layout/default"/>
    <dgm:cxn modelId="{D0876DFF-AB21-432E-82DE-A10097F69F79}" type="presParOf" srcId="{332D6620-32E6-442E-90E3-D617812D6E3C}" destId="{143346FE-54A9-415E-9DBF-AF62247B5C26}" srcOrd="5" destOrd="0" presId="urn:microsoft.com/office/officeart/2005/8/layout/default"/>
    <dgm:cxn modelId="{515ABE96-B6FB-4194-8E7B-41CDBC120757}" type="presParOf" srcId="{332D6620-32E6-442E-90E3-D617812D6E3C}" destId="{FB13CF02-2B92-4BDE-9BC9-39A9439DE4E4}" srcOrd="6" destOrd="0" presId="urn:microsoft.com/office/officeart/2005/8/layout/default"/>
    <dgm:cxn modelId="{E3D2294C-A822-4548-BF11-5B21E990BCC1}" type="presParOf" srcId="{332D6620-32E6-442E-90E3-D617812D6E3C}" destId="{9F5AFE95-C32F-4C93-AA31-44F9E0989F29}" srcOrd="7" destOrd="0" presId="urn:microsoft.com/office/officeart/2005/8/layout/default"/>
    <dgm:cxn modelId="{F33EC3FE-70A6-44BF-B5C9-0C50BFE4A9E0}" type="presParOf" srcId="{332D6620-32E6-442E-90E3-D617812D6E3C}" destId="{90CE143C-626B-4DBC-AC59-1B6BE952D3EE}" srcOrd="8" destOrd="0" presId="urn:microsoft.com/office/officeart/2005/8/layout/default"/>
    <dgm:cxn modelId="{8CE8122B-9F77-417E-BF59-ED5E40524AD8}" type="presParOf" srcId="{332D6620-32E6-442E-90E3-D617812D6E3C}" destId="{C9D74E6A-B294-40BF-8824-FF9E62B97D39}" srcOrd="9" destOrd="0" presId="urn:microsoft.com/office/officeart/2005/8/layout/default"/>
    <dgm:cxn modelId="{4088A928-0D4A-465F-9F42-E5391F13AA58}" type="presParOf" srcId="{332D6620-32E6-442E-90E3-D617812D6E3C}" destId="{3A439DB0-4920-4F47-B6D3-328218AEF406}" srcOrd="10" destOrd="0" presId="urn:microsoft.com/office/officeart/2005/8/layout/default"/>
    <dgm:cxn modelId="{C3390DFB-D4D1-4092-B9A0-0F5B3D29711C}" type="presParOf" srcId="{332D6620-32E6-442E-90E3-D617812D6E3C}" destId="{87EC25B0-AAB7-4A8A-94CE-C1F757F314A2}" srcOrd="11" destOrd="0" presId="urn:microsoft.com/office/officeart/2005/8/layout/default"/>
    <dgm:cxn modelId="{0A21AFD9-3A0A-43C1-98F1-5B8CBD2B5C85}" type="presParOf" srcId="{332D6620-32E6-442E-90E3-D617812D6E3C}" destId="{40A7AF31-D535-4D38-8C7F-6134AA64D01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8C98-DE19-41E5-B7E3-2ACD0941B3BB}">
      <dsp:nvSpPr>
        <dsp:cNvPr id="0" name=""/>
        <dsp:cNvSpPr/>
      </dsp:nvSpPr>
      <dsp:spPr>
        <a:xfrm>
          <a:off x="1373113"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Het begint met een idee, een behoefte of een </a:t>
          </a:r>
          <a:r>
            <a:rPr lang="nl-NL" sz="2000" kern="1200" dirty="0"/>
            <a:t>opdracht</a:t>
          </a:r>
          <a:endParaRPr lang="nl-NL" sz="1800" kern="1200" dirty="0"/>
        </a:p>
      </dsp:txBody>
      <dsp:txXfrm>
        <a:off x="1373113" y="1001"/>
        <a:ext cx="2708332" cy="1624999"/>
      </dsp:txXfrm>
    </dsp:sp>
    <dsp:sp modelId="{4351F2F3-0825-4A21-B333-548F4D477A4A}">
      <dsp:nvSpPr>
        <dsp:cNvPr id="0" name=""/>
        <dsp:cNvSpPr/>
      </dsp:nvSpPr>
      <dsp:spPr>
        <a:xfrm>
          <a:off x="4352278"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Zoeken van mensen die mee willen werken </a:t>
          </a:r>
        </a:p>
      </dsp:txBody>
      <dsp:txXfrm>
        <a:off x="4352278" y="1001"/>
        <a:ext cx="2708332" cy="1624999"/>
      </dsp:txXfrm>
    </dsp:sp>
    <dsp:sp modelId="{059E6BCB-B49C-4157-8298-1A7F2F3D2CD1}">
      <dsp:nvSpPr>
        <dsp:cNvPr id="0" name=""/>
        <dsp:cNvSpPr/>
      </dsp:nvSpPr>
      <dsp:spPr>
        <a:xfrm>
          <a:off x="7331443"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Uitwerken van plannen tot activiteiten via stappenplan:</a:t>
          </a:r>
        </a:p>
      </dsp:txBody>
      <dsp:txXfrm>
        <a:off x="7331443" y="1001"/>
        <a:ext cx="2708332" cy="1624999"/>
      </dsp:txXfrm>
    </dsp:sp>
    <dsp:sp modelId="{FB13CF02-2B92-4BDE-9BC9-39A9439DE4E4}">
      <dsp:nvSpPr>
        <dsp:cNvPr id="0" name=""/>
        <dsp:cNvSpPr/>
      </dsp:nvSpPr>
      <dsp:spPr>
        <a:xfrm>
          <a:off x="1373113" y="1896833"/>
          <a:ext cx="2708332" cy="16249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Partners </a:t>
          </a:r>
        </a:p>
      </dsp:txBody>
      <dsp:txXfrm>
        <a:off x="1373113" y="1896833"/>
        <a:ext cx="2708332" cy="1624999"/>
      </dsp:txXfrm>
    </dsp:sp>
    <dsp:sp modelId="{90CE143C-626B-4DBC-AC59-1B6BE952D3EE}">
      <dsp:nvSpPr>
        <dsp:cNvPr id="0" name=""/>
        <dsp:cNvSpPr/>
      </dsp:nvSpPr>
      <dsp:spPr>
        <a:xfrm>
          <a:off x="4352278" y="1896833"/>
          <a:ext cx="2708332" cy="16249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Geld </a:t>
          </a:r>
        </a:p>
      </dsp:txBody>
      <dsp:txXfrm>
        <a:off x="4352278" y="1896833"/>
        <a:ext cx="2708332" cy="1624999"/>
      </dsp:txXfrm>
    </dsp:sp>
    <dsp:sp modelId="{3A439DB0-4920-4F47-B6D3-328218AEF406}">
      <dsp:nvSpPr>
        <dsp:cNvPr id="0" name=""/>
        <dsp:cNvSpPr/>
      </dsp:nvSpPr>
      <dsp:spPr>
        <a:xfrm>
          <a:off x="7331443" y="1896833"/>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Draaiboek  </a:t>
          </a:r>
        </a:p>
      </dsp:txBody>
      <dsp:txXfrm>
        <a:off x="7331443" y="1896833"/>
        <a:ext cx="2708332" cy="1624999"/>
      </dsp:txXfrm>
    </dsp:sp>
    <dsp:sp modelId="{40A7AF31-D535-4D38-8C7F-6134AA64D019}">
      <dsp:nvSpPr>
        <dsp:cNvPr id="0" name=""/>
        <dsp:cNvSpPr/>
      </dsp:nvSpPr>
      <dsp:spPr>
        <a:xfrm>
          <a:off x="7353895" y="3762847"/>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Materialen-lijst </a:t>
          </a:r>
          <a:r>
            <a:rPr lang="nl-NL" sz="2400" kern="1200" dirty="0"/>
            <a:t> </a:t>
          </a:r>
        </a:p>
      </dsp:txBody>
      <dsp:txXfrm>
        <a:off x="7353895" y="3762847"/>
        <a:ext cx="2708332" cy="1624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62E0946-F035-4D29-884D-98B5AA36B191}" type="datetimeFigureOut">
              <a:rPr lang="nl-NL" smtClean="0"/>
              <a:t>16-1-2023</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E041A1C-55B7-4E0D-BAA5-B14D18C90431}" type="slidenum">
              <a:rPr lang="nl-NL" smtClean="0"/>
              <a:t>‹nr.›</a:t>
            </a:fld>
            <a:endParaRPr lang="nl-NL"/>
          </a:p>
        </p:txBody>
      </p:sp>
    </p:spTree>
    <p:extLst>
      <p:ext uri="{BB962C8B-B14F-4D97-AF65-F5344CB8AC3E}">
        <p14:creationId xmlns:p14="http://schemas.microsoft.com/office/powerpoint/2010/main" val="108668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4</a:t>
            </a:fld>
            <a:endParaRPr lang="nl-NL"/>
          </a:p>
        </p:txBody>
      </p:sp>
    </p:spTree>
    <p:extLst>
      <p:ext uri="{BB962C8B-B14F-4D97-AF65-F5344CB8AC3E}">
        <p14:creationId xmlns:p14="http://schemas.microsoft.com/office/powerpoint/2010/main" val="15086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Doelen van een sociaal wijkteam zijn: * Participatie van bewoners, sociale samenhang en onderlinge hulp in buurt of wijk bevorderen. * Ondersteunen van bewoners bij kwesties op alle levensgebieden; deze snel, licht, gericht en in samenhang oppakken. * Een contactgelegenheid of toegankelijke plek bieden waar alle bewoners in de wijk met hun vragen en ideeën terecht kunnen (voorportaal). * Het versterken van de eigen kracht en het ‘</a:t>
            </a:r>
            <a:r>
              <a:rPr lang="nl-NL" err="1"/>
              <a:t>zelfoplossend</a:t>
            </a:r>
            <a:r>
              <a:rPr lang="nl-NL"/>
              <a:t> vermogen’ van bewoners. * Het voorzien in toegang tot intensievere of specialistische vormen van ondersteuning. * Meer specialistische, duurdere hulp uit de tweede lijn terugdringen.</a:t>
            </a:r>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8</a:t>
            </a:fld>
            <a:endParaRPr lang="nl-NL"/>
          </a:p>
        </p:txBody>
      </p:sp>
    </p:spTree>
    <p:extLst>
      <p:ext uri="{BB962C8B-B14F-4D97-AF65-F5344CB8AC3E}">
        <p14:creationId xmlns:p14="http://schemas.microsoft.com/office/powerpoint/2010/main" val="133474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9</a:t>
            </a:fld>
            <a:endParaRPr lang="nl-NL"/>
          </a:p>
        </p:txBody>
      </p:sp>
    </p:spTree>
    <p:extLst>
      <p:ext uri="{BB962C8B-B14F-4D97-AF65-F5344CB8AC3E}">
        <p14:creationId xmlns:p14="http://schemas.microsoft.com/office/powerpoint/2010/main" val="30503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Doelen van een sociaal wijkteam zijn: * Participatie van bewoners, sociale samenhang en onderlinge hulp in buurt of wijk bevorderen. * Ondersteunen van bewoners bij kwesties op alle levensgebieden; deze snel, licht, gericht en in samenhang oppakken. * Een contactgelegenheid of toegankelijke plek bieden waar alle bewoners in de wijk met hun vragen en ideeën terecht kunnen (voorportaal). * Het versterken van de eigen kracht en het ‘</a:t>
            </a:r>
            <a:r>
              <a:rPr lang="nl-NL" err="1"/>
              <a:t>zelfoplossend</a:t>
            </a:r>
            <a:r>
              <a:rPr lang="nl-NL"/>
              <a:t> vermogen’ van bewoners. * Het voorzien in toegang tot intensievere of specialistische vormen van ondersteuning. * Meer specialistische, duurdere hulp uit de tweede lijn terugdringen.</a:t>
            </a:r>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12</a:t>
            </a:fld>
            <a:endParaRPr lang="nl-NL"/>
          </a:p>
        </p:txBody>
      </p:sp>
    </p:spTree>
    <p:extLst>
      <p:ext uri="{BB962C8B-B14F-4D97-AF65-F5344CB8AC3E}">
        <p14:creationId xmlns:p14="http://schemas.microsoft.com/office/powerpoint/2010/main" val="311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16</a:t>
            </a:fld>
            <a:endParaRPr lang="nl-NL"/>
          </a:p>
        </p:txBody>
      </p:sp>
    </p:spTree>
    <p:extLst>
      <p:ext uri="{BB962C8B-B14F-4D97-AF65-F5344CB8AC3E}">
        <p14:creationId xmlns:p14="http://schemas.microsoft.com/office/powerpoint/2010/main" val="198722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43434"/>
                </a:solidFill>
                <a:effectLst/>
                <a:latin typeface="Roboto"/>
              </a:rPr>
              <a:t>In de exploitatiebegroting wordt duidelijk welke omzet je minimaal moet halen om de kosten te dekken en winst te maken. Je stelt deze begroting op voor jezelf en ook wel voor externe financiers. De exploitatiebegroting is een onderdeel van het financieel plan.</a:t>
            </a:r>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17</a:t>
            </a:fld>
            <a:endParaRPr lang="nl-NL"/>
          </a:p>
        </p:txBody>
      </p:sp>
    </p:spTree>
    <p:extLst>
      <p:ext uri="{BB962C8B-B14F-4D97-AF65-F5344CB8AC3E}">
        <p14:creationId xmlns:p14="http://schemas.microsoft.com/office/powerpoint/2010/main" val="363906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7EF4D4C-5367-4C26-9E2B-D8088D7FCA81}" type="datetimeFigureOut">
              <a:rPr lang="en-US" dirty="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16-1-2023</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78056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16-1-2023</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105004990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ndswervingonline.nl/nieuws/dit-moet-je-altijd-meesturen-met-een-subsidieaanvraa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udjeans.eu/sustainable-clothing-home/"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3CE39-5E83-457F-AC67-A0E5BAE5FCA5}"/>
              </a:ext>
            </a:extLst>
          </p:cNvPr>
          <p:cNvSpPr>
            <a:spLocks noGrp="1"/>
          </p:cNvSpPr>
          <p:nvPr>
            <p:ph type="ctrTitle"/>
          </p:nvPr>
        </p:nvSpPr>
        <p:spPr/>
        <p:txBody>
          <a:bodyPr>
            <a:normAutofit/>
          </a:bodyPr>
          <a:lstStyle/>
          <a:p>
            <a:r>
              <a:rPr lang="nl-NL" sz="5300" b="1" dirty="0">
                <a:latin typeface="Calibri" panose="020F0502020204030204" pitchFamily="34" charset="0"/>
                <a:ea typeface="Calibri" panose="020F0502020204030204" pitchFamily="34" charset="0"/>
                <a:cs typeface="Times New Roman" panose="02020603050405020304" pitchFamily="18" charset="0"/>
              </a:rPr>
              <a:t>Les 5 over partners en geld</a:t>
            </a:r>
            <a:endParaRPr lang="nl-NL" dirty="0"/>
          </a:p>
        </p:txBody>
      </p:sp>
      <p:sp>
        <p:nvSpPr>
          <p:cNvPr id="3" name="Ondertitel 2">
            <a:extLst>
              <a:ext uri="{FF2B5EF4-FFF2-40B4-BE49-F238E27FC236}">
                <a16:creationId xmlns:a16="http://schemas.microsoft.com/office/drawing/2014/main" id="{BCB732B3-EC3C-49B0-A80D-73CD678DEB14}"/>
              </a:ext>
            </a:extLst>
          </p:cNvPr>
          <p:cNvSpPr>
            <a:spLocks noGrp="1"/>
          </p:cNvSpPr>
          <p:nvPr>
            <p:ph type="subTitle" idx="1"/>
          </p:nvPr>
        </p:nvSpPr>
        <p:spPr>
          <a:xfrm>
            <a:off x="8448675" y="4960137"/>
            <a:ext cx="3581400" cy="1463040"/>
          </a:xfrm>
        </p:spPr>
        <p:txBody>
          <a:bodyPr>
            <a:normAutofit/>
          </a:bodyPr>
          <a:lstStyle/>
          <a:p>
            <a:r>
              <a:rPr lang="nl-NL" sz="2400" dirty="0"/>
              <a:t>Leerjaar 1	| periode 2 </a:t>
            </a:r>
          </a:p>
          <a:p>
            <a:r>
              <a:rPr lang="nl-NL" sz="2400" dirty="0"/>
              <a:t>Stad en Wijk 	| les 5  Dinsdag         	|10-1-2023</a:t>
            </a:r>
          </a:p>
        </p:txBody>
      </p:sp>
    </p:spTree>
    <p:extLst>
      <p:ext uri="{BB962C8B-B14F-4D97-AF65-F5344CB8AC3E}">
        <p14:creationId xmlns:p14="http://schemas.microsoft.com/office/powerpoint/2010/main" val="272441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C8D30-E832-42E6-B4EB-F68148306884}"/>
              </a:ext>
            </a:extLst>
          </p:cNvPr>
          <p:cNvSpPr>
            <a:spLocks noGrp="1"/>
          </p:cNvSpPr>
          <p:nvPr>
            <p:ph type="title"/>
          </p:nvPr>
        </p:nvSpPr>
        <p:spPr/>
        <p:txBody>
          <a:bodyPr/>
          <a:lstStyle/>
          <a:p>
            <a:r>
              <a:rPr lang="nl-NL" dirty="0"/>
              <a:t>5 Casussen </a:t>
            </a:r>
          </a:p>
        </p:txBody>
      </p:sp>
      <p:graphicFrame>
        <p:nvGraphicFramePr>
          <p:cNvPr id="3" name="Tabel 3">
            <a:extLst>
              <a:ext uri="{FF2B5EF4-FFF2-40B4-BE49-F238E27FC236}">
                <a16:creationId xmlns:a16="http://schemas.microsoft.com/office/drawing/2014/main" id="{06FCA1BB-B313-43EE-905E-AC49EDA7E072}"/>
              </a:ext>
            </a:extLst>
          </p:cNvPr>
          <p:cNvGraphicFramePr>
            <a:graphicFrameLocks noGrp="1"/>
          </p:cNvGraphicFramePr>
          <p:nvPr>
            <p:extLst>
              <p:ext uri="{D42A27DB-BD31-4B8C-83A1-F6EECF244321}">
                <p14:modId xmlns:p14="http://schemas.microsoft.com/office/powerpoint/2010/main" val="1508828986"/>
              </p:ext>
            </p:extLst>
          </p:nvPr>
        </p:nvGraphicFramePr>
        <p:xfrm>
          <a:off x="1024127" y="2084832"/>
          <a:ext cx="9938733" cy="3596640"/>
        </p:xfrm>
        <a:graphic>
          <a:graphicData uri="http://schemas.openxmlformats.org/drawingml/2006/table">
            <a:tbl>
              <a:tblPr firstRow="1" bandRow="1">
                <a:tableStyleId>{F5AB1C69-6EDB-4FF4-983F-18BD219EF322}</a:tableStyleId>
              </a:tblPr>
              <a:tblGrid>
                <a:gridCol w="472448">
                  <a:extLst>
                    <a:ext uri="{9D8B030D-6E8A-4147-A177-3AD203B41FA5}">
                      <a16:colId xmlns:a16="http://schemas.microsoft.com/office/drawing/2014/main" val="1372804078"/>
                    </a:ext>
                  </a:extLst>
                </a:gridCol>
                <a:gridCol w="9466285">
                  <a:extLst>
                    <a:ext uri="{9D8B030D-6E8A-4147-A177-3AD203B41FA5}">
                      <a16:colId xmlns:a16="http://schemas.microsoft.com/office/drawing/2014/main" val="2657254799"/>
                    </a:ext>
                  </a:extLst>
                </a:gridCol>
              </a:tblGrid>
              <a:tr h="0">
                <a:tc>
                  <a:txBody>
                    <a:bodyPr/>
                    <a:lstStyle/>
                    <a:p>
                      <a:endParaRPr lang="nl-NL" sz="2000" dirty="0"/>
                    </a:p>
                  </a:txBody>
                  <a:tcPr/>
                </a:tc>
                <a:tc>
                  <a:txBody>
                    <a:bodyPr/>
                    <a:lstStyle/>
                    <a:p>
                      <a:r>
                        <a:rPr lang="nl-NL" sz="2000" dirty="0"/>
                        <a:t>Casus</a:t>
                      </a:r>
                    </a:p>
                  </a:txBody>
                  <a:tcPr/>
                </a:tc>
                <a:extLst>
                  <a:ext uri="{0D108BD9-81ED-4DB2-BD59-A6C34878D82A}">
                    <a16:rowId xmlns:a16="http://schemas.microsoft.com/office/drawing/2014/main" val="549308047"/>
                  </a:ext>
                </a:extLst>
              </a:tr>
              <a:tr h="370840">
                <a:tc>
                  <a:txBody>
                    <a:bodyPr/>
                    <a:lstStyle/>
                    <a:p>
                      <a:r>
                        <a:rPr lang="nl-NL" sz="2000" dirty="0"/>
                        <a:t>1</a:t>
                      </a:r>
                    </a:p>
                  </a:txBody>
                  <a:tcPr/>
                </a:tc>
                <a:tc>
                  <a:txBody>
                    <a:bodyPr/>
                    <a:lstStyle/>
                    <a:p>
                      <a:r>
                        <a:rPr lang="nl-NL" sz="2000" dirty="0"/>
                        <a:t>Jullie starten een groen clubje met jonge kinderen om samen de straten rond om de basisschool te vergroenen. </a:t>
                      </a:r>
                    </a:p>
                  </a:txBody>
                  <a:tcPr/>
                </a:tc>
                <a:extLst>
                  <a:ext uri="{0D108BD9-81ED-4DB2-BD59-A6C34878D82A}">
                    <a16:rowId xmlns:a16="http://schemas.microsoft.com/office/drawing/2014/main" val="2209843076"/>
                  </a:ext>
                </a:extLst>
              </a:tr>
              <a:tr h="600833">
                <a:tc>
                  <a:txBody>
                    <a:bodyPr/>
                    <a:lstStyle/>
                    <a:p>
                      <a:r>
                        <a:rPr lang="nl-NL" sz="2000" dirty="0"/>
                        <a:t>2</a:t>
                      </a:r>
                    </a:p>
                  </a:txBody>
                  <a:tcPr/>
                </a:tc>
                <a:tc>
                  <a:txBody>
                    <a:bodyPr/>
                    <a:lstStyle/>
                    <a:p>
                      <a:r>
                        <a:rPr lang="nl-NL" sz="2000" dirty="0"/>
                        <a:t>Jullie gaan met een groep jongeren aan de slag om samen een grote corona </a:t>
                      </a:r>
                      <a:r>
                        <a:rPr lang="nl-NL" sz="2000" dirty="0" err="1"/>
                        <a:t>proof</a:t>
                      </a:r>
                      <a:r>
                        <a:rPr lang="nl-NL" sz="2000" dirty="0"/>
                        <a:t> activiteiten te organiseren voor in de meivakantie.</a:t>
                      </a:r>
                    </a:p>
                  </a:txBody>
                  <a:tcPr/>
                </a:tc>
                <a:extLst>
                  <a:ext uri="{0D108BD9-81ED-4DB2-BD59-A6C34878D82A}">
                    <a16:rowId xmlns:a16="http://schemas.microsoft.com/office/drawing/2014/main" val="1581739032"/>
                  </a:ext>
                </a:extLst>
              </a:tr>
              <a:tr h="370840">
                <a:tc>
                  <a:txBody>
                    <a:bodyPr/>
                    <a:lstStyle/>
                    <a:p>
                      <a:r>
                        <a:rPr lang="nl-NL" sz="2000" dirty="0"/>
                        <a:t>3</a:t>
                      </a:r>
                    </a:p>
                  </a:txBody>
                  <a:tcPr/>
                </a:tc>
                <a:tc>
                  <a:txBody>
                    <a:bodyPr/>
                    <a:lstStyle/>
                    <a:p>
                      <a:r>
                        <a:rPr lang="nl-NL" sz="2000" dirty="0"/>
                        <a:t>Jullie organiseren voor eenzame mensen van verschillende leeftijden een corona </a:t>
                      </a:r>
                      <a:r>
                        <a:rPr lang="nl-NL" sz="2000" dirty="0" err="1"/>
                        <a:t>proof</a:t>
                      </a:r>
                      <a:r>
                        <a:rPr lang="nl-NL" sz="2000" dirty="0"/>
                        <a:t> activiteit op eerste paasdag </a:t>
                      </a:r>
                    </a:p>
                  </a:txBody>
                  <a:tcPr/>
                </a:tc>
                <a:extLst>
                  <a:ext uri="{0D108BD9-81ED-4DB2-BD59-A6C34878D82A}">
                    <a16:rowId xmlns:a16="http://schemas.microsoft.com/office/drawing/2014/main" val="2192580178"/>
                  </a:ext>
                </a:extLst>
              </a:tr>
              <a:tr h="370840">
                <a:tc>
                  <a:txBody>
                    <a:bodyPr/>
                    <a:lstStyle/>
                    <a:p>
                      <a:r>
                        <a:rPr lang="nl-NL" sz="2000" dirty="0"/>
                        <a:t>4</a:t>
                      </a:r>
                    </a:p>
                  </a:txBody>
                  <a:tcPr/>
                </a:tc>
                <a:tc>
                  <a:txBody>
                    <a:bodyPr/>
                    <a:lstStyle/>
                    <a:p>
                      <a:r>
                        <a:rPr lang="nl-NL" sz="2000" dirty="0"/>
                        <a:t>Jullie willen een website maken waarop mensen maaltijden kunnen aanbieden voor anderen, wijkgericht. </a:t>
                      </a:r>
                    </a:p>
                  </a:txBody>
                  <a:tcPr/>
                </a:tc>
                <a:extLst>
                  <a:ext uri="{0D108BD9-81ED-4DB2-BD59-A6C34878D82A}">
                    <a16:rowId xmlns:a16="http://schemas.microsoft.com/office/drawing/2014/main" val="325372742"/>
                  </a:ext>
                </a:extLst>
              </a:tr>
              <a:tr h="370840">
                <a:tc>
                  <a:txBody>
                    <a:bodyPr/>
                    <a:lstStyle/>
                    <a:p>
                      <a:r>
                        <a:rPr lang="nl-NL" sz="2000" dirty="0"/>
                        <a:t>5</a:t>
                      </a:r>
                    </a:p>
                  </a:txBody>
                  <a:tcPr/>
                </a:tc>
                <a:tc>
                  <a:txBody>
                    <a:bodyPr/>
                    <a:lstStyle/>
                    <a:p>
                      <a:r>
                        <a:rPr lang="nl-NL" sz="2000" dirty="0"/>
                        <a:t>Jullie willen starten met het opschonen van een wijk samen met zoveel mogelijk bewoners.</a:t>
                      </a:r>
                    </a:p>
                  </a:txBody>
                  <a:tcPr/>
                </a:tc>
                <a:extLst>
                  <a:ext uri="{0D108BD9-81ED-4DB2-BD59-A6C34878D82A}">
                    <a16:rowId xmlns:a16="http://schemas.microsoft.com/office/drawing/2014/main" val="2814099335"/>
                  </a:ext>
                </a:extLst>
              </a:tr>
            </a:tbl>
          </a:graphicData>
        </a:graphic>
      </p:graphicFrame>
      <p:sp>
        <p:nvSpPr>
          <p:cNvPr id="5" name="Tekstvak 4">
            <a:extLst>
              <a:ext uri="{FF2B5EF4-FFF2-40B4-BE49-F238E27FC236}">
                <a16:creationId xmlns:a16="http://schemas.microsoft.com/office/drawing/2014/main" id="{6F72ADB2-DB3E-4C4B-8066-AA1DB6C4821B}"/>
              </a:ext>
            </a:extLst>
          </p:cNvPr>
          <p:cNvSpPr txBox="1"/>
          <p:nvPr/>
        </p:nvSpPr>
        <p:spPr>
          <a:xfrm rot="21313524">
            <a:off x="7455131" y="753046"/>
            <a:ext cx="2910155" cy="461665"/>
          </a:xfrm>
          <a:prstGeom prst="rect">
            <a:avLst/>
          </a:prstGeom>
          <a:solidFill>
            <a:schemeClr val="accent3"/>
          </a:solidFill>
        </p:spPr>
        <p:txBody>
          <a:bodyPr wrap="square">
            <a:spAutoFit/>
          </a:bodyPr>
          <a:lstStyle/>
          <a:p>
            <a:r>
              <a:rPr lang="nl-NL" sz="2400" dirty="0"/>
              <a:t>Sociale leefbaarheid </a:t>
            </a:r>
          </a:p>
        </p:txBody>
      </p:sp>
    </p:spTree>
    <p:extLst>
      <p:ext uri="{BB962C8B-B14F-4D97-AF65-F5344CB8AC3E}">
        <p14:creationId xmlns:p14="http://schemas.microsoft.com/office/powerpoint/2010/main" val="20871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C040A80-9CD6-F37C-9C82-85494F2C99CA}"/>
              </a:ext>
            </a:extLst>
          </p:cNvPr>
          <p:cNvPicPr>
            <a:picLocks noChangeAspect="1"/>
          </p:cNvPicPr>
          <p:nvPr/>
        </p:nvPicPr>
        <p:blipFill rotWithShape="1">
          <a:blip r:embed="rId2"/>
          <a:srcRect l="26640" t="28332" r="12500" b="15001"/>
          <a:stretch/>
        </p:blipFill>
        <p:spPr>
          <a:xfrm>
            <a:off x="0" y="219075"/>
            <a:ext cx="12257508" cy="6419850"/>
          </a:xfrm>
          <a:prstGeom prst="rect">
            <a:avLst/>
          </a:prstGeom>
        </p:spPr>
      </p:pic>
    </p:spTree>
    <p:extLst>
      <p:ext uri="{BB962C8B-B14F-4D97-AF65-F5344CB8AC3E}">
        <p14:creationId xmlns:p14="http://schemas.microsoft.com/office/powerpoint/2010/main" val="384813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2763-28F1-4052-A2CE-32FD541DF01F}"/>
              </a:ext>
            </a:extLst>
          </p:cNvPr>
          <p:cNvSpPr>
            <a:spLocks noGrp="1"/>
          </p:cNvSpPr>
          <p:nvPr>
            <p:ph type="title"/>
          </p:nvPr>
        </p:nvSpPr>
        <p:spPr>
          <a:solidFill>
            <a:schemeClr val="accent4"/>
          </a:solidFill>
        </p:spPr>
        <p:txBody>
          <a:bodyPr/>
          <a:lstStyle/>
          <a:p>
            <a:r>
              <a:rPr lang="nl-NL" dirty="0"/>
              <a:t>Deel 2 van deze les: Geld </a:t>
            </a:r>
          </a:p>
        </p:txBody>
      </p:sp>
      <p:sp>
        <p:nvSpPr>
          <p:cNvPr id="5" name="Ovaal 4">
            <a:extLst>
              <a:ext uri="{FF2B5EF4-FFF2-40B4-BE49-F238E27FC236}">
                <a16:creationId xmlns:a16="http://schemas.microsoft.com/office/drawing/2014/main" id="{AB74AD3D-E2D6-426B-A28F-0C650966F31F}"/>
              </a:ext>
            </a:extLst>
          </p:cNvPr>
          <p:cNvSpPr/>
          <p:nvPr/>
        </p:nvSpPr>
        <p:spPr>
          <a:xfrm flipH="1">
            <a:off x="691793" y="2221685"/>
            <a:ext cx="2729501" cy="166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Wat is je doel of opdracht?</a:t>
            </a:r>
          </a:p>
        </p:txBody>
      </p:sp>
      <p:sp>
        <p:nvSpPr>
          <p:cNvPr id="3" name="Stroomdiagram: Verbindingslijn 2">
            <a:extLst>
              <a:ext uri="{FF2B5EF4-FFF2-40B4-BE49-F238E27FC236}">
                <a16:creationId xmlns:a16="http://schemas.microsoft.com/office/drawing/2014/main" id="{27BC4C4A-4E6E-478C-9DA9-439FE0D13F39}"/>
              </a:ext>
            </a:extLst>
          </p:cNvPr>
          <p:cNvSpPr/>
          <p:nvPr/>
        </p:nvSpPr>
        <p:spPr>
          <a:xfrm>
            <a:off x="3409307" y="3273553"/>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Waar heb je geld voor nodig? </a:t>
            </a:r>
          </a:p>
        </p:txBody>
      </p:sp>
      <p:sp>
        <p:nvSpPr>
          <p:cNvPr id="16" name="Stroomdiagram: Verbindingslijn 15">
            <a:extLst>
              <a:ext uri="{FF2B5EF4-FFF2-40B4-BE49-F238E27FC236}">
                <a16:creationId xmlns:a16="http://schemas.microsoft.com/office/drawing/2014/main" id="{73BC3906-B867-43EF-9045-588482663092}"/>
              </a:ext>
            </a:extLst>
          </p:cNvPr>
          <p:cNvSpPr/>
          <p:nvPr/>
        </p:nvSpPr>
        <p:spPr>
          <a:xfrm>
            <a:off x="6126821" y="409528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Hoeveel? </a:t>
            </a:r>
          </a:p>
        </p:txBody>
      </p:sp>
      <p:sp>
        <p:nvSpPr>
          <p:cNvPr id="17" name="Stroomdiagram: Verbindingslijn 16">
            <a:extLst>
              <a:ext uri="{FF2B5EF4-FFF2-40B4-BE49-F238E27FC236}">
                <a16:creationId xmlns:a16="http://schemas.microsoft.com/office/drawing/2014/main" id="{2E8D0843-AEAB-408C-A9B0-5F0CE3D8A20E}"/>
              </a:ext>
            </a:extLst>
          </p:cNvPr>
          <p:cNvSpPr/>
          <p:nvPr/>
        </p:nvSpPr>
        <p:spPr>
          <a:xfrm>
            <a:off x="8710773" y="498896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 kom je daar aan?!</a:t>
            </a:r>
          </a:p>
        </p:txBody>
      </p:sp>
      <p:pic>
        <p:nvPicPr>
          <p:cNvPr id="8" name="Afbeelding 7">
            <a:extLst>
              <a:ext uri="{FF2B5EF4-FFF2-40B4-BE49-F238E27FC236}">
                <a16:creationId xmlns:a16="http://schemas.microsoft.com/office/drawing/2014/main" id="{3E8F4C52-78C3-469E-893C-39320848F3CA}"/>
              </a:ext>
            </a:extLst>
          </p:cNvPr>
          <p:cNvPicPr>
            <a:picLocks noChangeAspect="1"/>
          </p:cNvPicPr>
          <p:nvPr/>
        </p:nvPicPr>
        <p:blipFill>
          <a:blip r:embed="rId3"/>
          <a:stretch>
            <a:fillRect/>
          </a:stretch>
        </p:blipFill>
        <p:spPr>
          <a:xfrm>
            <a:off x="7886700" y="2253996"/>
            <a:ext cx="2857500" cy="1600200"/>
          </a:xfrm>
          <a:prstGeom prst="rect">
            <a:avLst/>
          </a:prstGeom>
        </p:spPr>
      </p:pic>
      <p:sp>
        <p:nvSpPr>
          <p:cNvPr id="18" name="Stroomdiagram: Verbindingslijn 17">
            <a:extLst>
              <a:ext uri="{FF2B5EF4-FFF2-40B4-BE49-F238E27FC236}">
                <a16:creationId xmlns:a16="http://schemas.microsoft.com/office/drawing/2014/main" id="{45937840-7F0F-45FB-970F-F37ED9E36C73}"/>
              </a:ext>
            </a:extLst>
          </p:cNvPr>
          <p:cNvSpPr/>
          <p:nvPr/>
        </p:nvSpPr>
        <p:spPr>
          <a:xfrm>
            <a:off x="612595" y="4188568"/>
            <a:ext cx="3009473"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Wat kun je op </a:t>
            </a:r>
            <a:r>
              <a:rPr lang="nl-NL" sz="2000"/>
              <a:t>een andere manier regelen? </a:t>
            </a:r>
          </a:p>
        </p:txBody>
      </p:sp>
    </p:spTree>
    <p:extLst>
      <p:ext uri="{BB962C8B-B14F-4D97-AF65-F5344CB8AC3E}">
        <p14:creationId xmlns:p14="http://schemas.microsoft.com/office/powerpoint/2010/main" val="25375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0F865-13DD-4B12-B2EE-0EFF0115A822}"/>
              </a:ext>
            </a:extLst>
          </p:cNvPr>
          <p:cNvSpPr>
            <a:spLocks noGrp="1"/>
          </p:cNvSpPr>
          <p:nvPr>
            <p:ph type="title"/>
          </p:nvPr>
        </p:nvSpPr>
        <p:spPr>
          <a:solidFill>
            <a:schemeClr val="accent4"/>
          </a:solidFill>
        </p:spPr>
        <p:txBody>
          <a:bodyPr/>
          <a:lstStyle/>
          <a:p>
            <a:r>
              <a:rPr lang="nl-NL"/>
              <a:t>Hoe kom je aan geld?!</a:t>
            </a:r>
          </a:p>
        </p:txBody>
      </p:sp>
      <p:sp>
        <p:nvSpPr>
          <p:cNvPr id="3" name="Tekstvak 2">
            <a:extLst>
              <a:ext uri="{FF2B5EF4-FFF2-40B4-BE49-F238E27FC236}">
                <a16:creationId xmlns:a16="http://schemas.microsoft.com/office/drawing/2014/main" id="{8630F024-E8BA-47F0-A343-41076EC08F27}"/>
              </a:ext>
            </a:extLst>
          </p:cNvPr>
          <p:cNvSpPr txBox="1"/>
          <p:nvPr/>
        </p:nvSpPr>
        <p:spPr>
          <a:xfrm>
            <a:off x="1024127" y="2578814"/>
            <a:ext cx="9866479" cy="954107"/>
          </a:xfrm>
          <a:prstGeom prst="rect">
            <a:avLst/>
          </a:prstGeom>
          <a:noFill/>
        </p:spPr>
        <p:txBody>
          <a:bodyPr wrap="square" rtlCol="0">
            <a:spAutoFit/>
          </a:bodyPr>
          <a:lstStyle/>
          <a:p>
            <a:r>
              <a:rPr lang="nl-NL" sz="2800" dirty="0"/>
              <a:t>Inkomsten uit bv. verkoop, levering van een dienst of deelnemersbijdrage </a:t>
            </a:r>
          </a:p>
        </p:txBody>
      </p:sp>
      <p:sp>
        <p:nvSpPr>
          <p:cNvPr id="4" name="Tekstvak 3">
            <a:extLst>
              <a:ext uri="{FF2B5EF4-FFF2-40B4-BE49-F238E27FC236}">
                <a16:creationId xmlns:a16="http://schemas.microsoft.com/office/drawing/2014/main" id="{F6CB643E-EB00-431A-9702-EA8E8B4E2378}"/>
              </a:ext>
            </a:extLst>
          </p:cNvPr>
          <p:cNvSpPr txBox="1"/>
          <p:nvPr/>
        </p:nvSpPr>
        <p:spPr>
          <a:xfrm>
            <a:off x="1024128" y="3765293"/>
            <a:ext cx="9188384" cy="523220"/>
          </a:xfrm>
          <a:prstGeom prst="rect">
            <a:avLst/>
          </a:prstGeom>
          <a:noFill/>
        </p:spPr>
        <p:txBody>
          <a:bodyPr wrap="square" rtlCol="0">
            <a:spAutoFit/>
          </a:bodyPr>
          <a:lstStyle/>
          <a:p>
            <a:r>
              <a:rPr lang="nl-NL" sz="2800"/>
              <a:t>Subsidie van bv. de gemeente</a:t>
            </a:r>
          </a:p>
        </p:txBody>
      </p:sp>
      <p:sp>
        <p:nvSpPr>
          <p:cNvPr id="5" name="Tekstvak 4">
            <a:extLst>
              <a:ext uri="{FF2B5EF4-FFF2-40B4-BE49-F238E27FC236}">
                <a16:creationId xmlns:a16="http://schemas.microsoft.com/office/drawing/2014/main" id="{EE7E3CDD-7FF0-47A3-8699-3858F134F76C}"/>
              </a:ext>
            </a:extLst>
          </p:cNvPr>
          <p:cNvSpPr txBox="1"/>
          <p:nvPr/>
        </p:nvSpPr>
        <p:spPr>
          <a:xfrm>
            <a:off x="1024128" y="4700427"/>
            <a:ext cx="9188384" cy="523220"/>
          </a:xfrm>
          <a:prstGeom prst="rect">
            <a:avLst/>
          </a:prstGeom>
          <a:noFill/>
        </p:spPr>
        <p:txBody>
          <a:bodyPr wrap="square" rtlCol="0">
            <a:spAutoFit/>
          </a:bodyPr>
          <a:lstStyle/>
          <a:p>
            <a:r>
              <a:rPr lang="nl-NL" sz="2800"/>
              <a:t>Donaties of een gift van bv. gelijkgestemden  </a:t>
            </a:r>
          </a:p>
        </p:txBody>
      </p:sp>
      <p:sp>
        <p:nvSpPr>
          <p:cNvPr id="7" name="Tekstvak 6">
            <a:extLst>
              <a:ext uri="{FF2B5EF4-FFF2-40B4-BE49-F238E27FC236}">
                <a16:creationId xmlns:a16="http://schemas.microsoft.com/office/drawing/2014/main" id="{AC2704A1-98D6-4934-8A59-BAAE33940393}"/>
              </a:ext>
            </a:extLst>
          </p:cNvPr>
          <p:cNvSpPr txBox="1"/>
          <p:nvPr/>
        </p:nvSpPr>
        <p:spPr>
          <a:xfrm>
            <a:off x="1024127" y="5628010"/>
            <a:ext cx="9188384" cy="523220"/>
          </a:xfrm>
          <a:prstGeom prst="rect">
            <a:avLst/>
          </a:prstGeom>
          <a:noFill/>
        </p:spPr>
        <p:txBody>
          <a:bodyPr wrap="square" rtlCol="0">
            <a:spAutoFit/>
          </a:bodyPr>
          <a:lstStyle/>
          <a:p>
            <a:r>
              <a:rPr lang="nl-NL" sz="2800"/>
              <a:t>Inkomsten uit speciale acties of sponsoracties  </a:t>
            </a:r>
          </a:p>
        </p:txBody>
      </p:sp>
    </p:spTree>
    <p:extLst>
      <p:ext uri="{BB962C8B-B14F-4D97-AF65-F5344CB8AC3E}">
        <p14:creationId xmlns:p14="http://schemas.microsoft.com/office/powerpoint/2010/main" val="23692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Subono - sponsorgelden ophalen voor scholen en verenigingen">
            <a:extLst>
              <a:ext uri="{FF2B5EF4-FFF2-40B4-BE49-F238E27FC236}">
                <a16:creationId xmlns:a16="http://schemas.microsoft.com/office/drawing/2014/main" id="{33EFCB8B-FDA8-43A8-9A4A-179C9D185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68" y="369655"/>
            <a:ext cx="2324100"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Sponsoracties - KdO Dordrecht">
            <a:extLst>
              <a:ext uri="{FF2B5EF4-FFF2-40B4-BE49-F238E27FC236}">
                <a16:creationId xmlns:a16="http://schemas.microsoft.com/office/drawing/2014/main" id="{C0AD3957-438A-4DDF-A980-F9258AAAA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008" y="3815191"/>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Sponsor acties | Nino">
            <a:extLst>
              <a:ext uri="{FF2B5EF4-FFF2-40B4-BE49-F238E27FC236}">
                <a16:creationId xmlns:a16="http://schemas.microsoft.com/office/drawing/2014/main" id="{D4C89C97-57D8-4339-80A8-B1F1A4A91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550" y="685371"/>
            <a:ext cx="2705100"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PLUS Mijnsheerenland Sponsoractie – MaasMuziek">
            <a:extLst>
              <a:ext uri="{FF2B5EF4-FFF2-40B4-BE49-F238E27FC236}">
                <a16:creationId xmlns:a16="http://schemas.microsoft.com/office/drawing/2014/main" id="{38567D83-6274-4C22-AF86-FA754063B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87" y="4058079"/>
            <a:ext cx="1800225"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Jantje Beton Collecte 2020, nu ook online!">
            <a:extLst>
              <a:ext uri="{FF2B5EF4-FFF2-40B4-BE49-F238E27FC236}">
                <a16:creationId xmlns:a16="http://schemas.microsoft.com/office/drawing/2014/main" id="{2AE14B27-2C79-4096-ACE3-2E2740072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8938" y="4439774"/>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riendenloterij en VVR | Voetbal Vereniging Rijsbergen">
            <a:extLst>
              <a:ext uri="{FF2B5EF4-FFF2-40B4-BE49-F238E27FC236}">
                <a16:creationId xmlns:a16="http://schemas.microsoft.com/office/drawing/2014/main" id="{B3CF1473-978C-4EA4-88BE-BE2CCBC93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988" y="527514"/>
            <a:ext cx="37052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ote Clubactie 2020 - DGC Drachten">
            <a:extLst>
              <a:ext uri="{FF2B5EF4-FFF2-40B4-BE49-F238E27FC236}">
                <a16:creationId xmlns:a16="http://schemas.microsoft.com/office/drawing/2014/main" id="{5A94EEFF-4B84-4137-BD97-419DC357D8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0711" y="43730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EE5CA06-6A24-426B-B396-E1C660493FA8}"/>
              </a:ext>
            </a:extLst>
          </p:cNvPr>
          <p:cNvPicPr>
            <a:picLocks noChangeAspect="1"/>
          </p:cNvPicPr>
          <p:nvPr/>
        </p:nvPicPr>
        <p:blipFill>
          <a:blip r:embed="rId9"/>
          <a:stretch>
            <a:fillRect/>
          </a:stretch>
        </p:blipFill>
        <p:spPr>
          <a:xfrm>
            <a:off x="7902273" y="2034765"/>
            <a:ext cx="3600450" cy="1266825"/>
          </a:xfrm>
          <a:prstGeom prst="rect">
            <a:avLst/>
          </a:prstGeom>
        </p:spPr>
      </p:pic>
      <p:sp>
        <p:nvSpPr>
          <p:cNvPr id="4" name="Ovaal 3">
            <a:extLst>
              <a:ext uri="{FF2B5EF4-FFF2-40B4-BE49-F238E27FC236}">
                <a16:creationId xmlns:a16="http://schemas.microsoft.com/office/drawing/2014/main" id="{F7D32CC5-ABEC-4021-BDEA-CD457F11E146}"/>
              </a:ext>
            </a:extLst>
          </p:cNvPr>
          <p:cNvSpPr/>
          <p:nvPr/>
        </p:nvSpPr>
        <p:spPr>
          <a:xfrm>
            <a:off x="71919" y="67889"/>
            <a:ext cx="6116412" cy="2794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04B70DF9-E3A9-4D67-8A40-460486A4A33E}"/>
              </a:ext>
            </a:extLst>
          </p:cNvPr>
          <p:cNvSpPr/>
          <p:nvPr/>
        </p:nvSpPr>
        <p:spPr>
          <a:xfrm>
            <a:off x="106346" y="3721653"/>
            <a:ext cx="6116412" cy="3136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AA1A289C-ABD6-4CCB-BB19-375322ABD75C}"/>
              </a:ext>
            </a:extLst>
          </p:cNvPr>
          <p:cNvSpPr/>
          <p:nvPr/>
        </p:nvSpPr>
        <p:spPr>
          <a:xfrm>
            <a:off x="7489861" y="22956"/>
            <a:ext cx="4630220" cy="3619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89CA6CB-449E-48A8-8FF5-1E290908A607}"/>
              </a:ext>
            </a:extLst>
          </p:cNvPr>
          <p:cNvSpPr/>
          <p:nvPr/>
        </p:nvSpPr>
        <p:spPr>
          <a:xfrm>
            <a:off x="6222758" y="4120628"/>
            <a:ext cx="5678454" cy="2880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48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34E3ADD-482F-4E5E-BADE-FD821E535FD1}"/>
              </a:ext>
            </a:extLst>
          </p:cNvPr>
          <p:cNvSpPr txBox="1"/>
          <p:nvPr/>
        </p:nvSpPr>
        <p:spPr>
          <a:xfrm>
            <a:off x="566001" y="505637"/>
            <a:ext cx="3610466" cy="646331"/>
          </a:xfrm>
          <a:prstGeom prst="rect">
            <a:avLst/>
          </a:prstGeom>
          <a:noFill/>
        </p:spPr>
        <p:txBody>
          <a:bodyPr wrap="square" rtlCol="0">
            <a:spAutoFit/>
          </a:bodyPr>
          <a:lstStyle/>
          <a:p>
            <a:r>
              <a:rPr lang="nl-NL" sz="3600">
                <a:solidFill>
                  <a:schemeClr val="accent2"/>
                </a:solidFill>
              </a:rPr>
              <a:t>Subsidieland</a:t>
            </a:r>
            <a:r>
              <a:rPr lang="nl-NL"/>
              <a:t> </a:t>
            </a:r>
          </a:p>
        </p:txBody>
      </p:sp>
      <p:pic>
        <p:nvPicPr>
          <p:cNvPr id="3" name="Afbeelding 2">
            <a:extLst>
              <a:ext uri="{FF2B5EF4-FFF2-40B4-BE49-F238E27FC236}">
                <a16:creationId xmlns:a16="http://schemas.microsoft.com/office/drawing/2014/main" id="{0D15C060-BECE-49F0-B5C6-788D9D188D0E}"/>
              </a:ext>
            </a:extLst>
          </p:cNvPr>
          <p:cNvPicPr>
            <a:picLocks noChangeAspect="1"/>
          </p:cNvPicPr>
          <p:nvPr/>
        </p:nvPicPr>
        <p:blipFill>
          <a:blip r:embed="rId2"/>
          <a:stretch>
            <a:fillRect/>
          </a:stretch>
        </p:blipFill>
        <p:spPr>
          <a:xfrm>
            <a:off x="8624919" y="2505876"/>
            <a:ext cx="2857500" cy="1504950"/>
          </a:xfrm>
          <a:prstGeom prst="rect">
            <a:avLst/>
          </a:prstGeom>
        </p:spPr>
      </p:pic>
      <p:pic>
        <p:nvPicPr>
          <p:cNvPr id="4" name="Afbeelding 3">
            <a:extLst>
              <a:ext uri="{FF2B5EF4-FFF2-40B4-BE49-F238E27FC236}">
                <a16:creationId xmlns:a16="http://schemas.microsoft.com/office/drawing/2014/main" id="{01685B67-4BF4-45C7-A504-C2AF717E95B6}"/>
              </a:ext>
            </a:extLst>
          </p:cNvPr>
          <p:cNvPicPr>
            <a:picLocks noChangeAspect="1"/>
          </p:cNvPicPr>
          <p:nvPr/>
        </p:nvPicPr>
        <p:blipFill>
          <a:blip r:embed="rId3"/>
          <a:stretch>
            <a:fillRect/>
          </a:stretch>
        </p:blipFill>
        <p:spPr>
          <a:xfrm>
            <a:off x="4724400" y="370445"/>
            <a:ext cx="2743200" cy="1666875"/>
          </a:xfrm>
          <a:prstGeom prst="rect">
            <a:avLst/>
          </a:prstGeom>
        </p:spPr>
      </p:pic>
      <p:pic>
        <p:nvPicPr>
          <p:cNvPr id="5" name="Afbeelding 4">
            <a:extLst>
              <a:ext uri="{FF2B5EF4-FFF2-40B4-BE49-F238E27FC236}">
                <a16:creationId xmlns:a16="http://schemas.microsoft.com/office/drawing/2014/main" id="{659F2284-E416-49F6-AD82-84AD75C4CEF3}"/>
              </a:ext>
            </a:extLst>
          </p:cNvPr>
          <p:cNvPicPr>
            <a:picLocks noChangeAspect="1"/>
          </p:cNvPicPr>
          <p:nvPr/>
        </p:nvPicPr>
        <p:blipFill>
          <a:blip r:embed="rId4"/>
          <a:stretch>
            <a:fillRect/>
          </a:stretch>
        </p:blipFill>
        <p:spPr>
          <a:xfrm>
            <a:off x="7467600" y="4320618"/>
            <a:ext cx="4552950" cy="1000125"/>
          </a:xfrm>
          <a:prstGeom prst="rect">
            <a:avLst/>
          </a:prstGeom>
        </p:spPr>
      </p:pic>
      <p:pic>
        <p:nvPicPr>
          <p:cNvPr id="6" name="Afbeelding 5">
            <a:extLst>
              <a:ext uri="{FF2B5EF4-FFF2-40B4-BE49-F238E27FC236}">
                <a16:creationId xmlns:a16="http://schemas.microsoft.com/office/drawing/2014/main" id="{F6C1D744-FC38-45E9-BD44-628E3CC4FF02}"/>
              </a:ext>
            </a:extLst>
          </p:cNvPr>
          <p:cNvPicPr>
            <a:picLocks noChangeAspect="1"/>
          </p:cNvPicPr>
          <p:nvPr/>
        </p:nvPicPr>
        <p:blipFill>
          <a:blip r:embed="rId5"/>
          <a:stretch>
            <a:fillRect/>
          </a:stretch>
        </p:blipFill>
        <p:spPr>
          <a:xfrm>
            <a:off x="1577883" y="3429000"/>
            <a:ext cx="2286000" cy="1581150"/>
          </a:xfrm>
          <a:prstGeom prst="rect">
            <a:avLst/>
          </a:prstGeom>
        </p:spPr>
      </p:pic>
      <p:pic>
        <p:nvPicPr>
          <p:cNvPr id="7" name="Afbeelding 6">
            <a:extLst>
              <a:ext uri="{FF2B5EF4-FFF2-40B4-BE49-F238E27FC236}">
                <a16:creationId xmlns:a16="http://schemas.microsoft.com/office/drawing/2014/main" id="{F29763F3-E57C-4441-B30A-75D4E65CB5D2}"/>
              </a:ext>
            </a:extLst>
          </p:cNvPr>
          <p:cNvPicPr>
            <a:picLocks noChangeAspect="1"/>
          </p:cNvPicPr>
          <p:nvPr/>
        </p:nvPicPr>
        <p:blipFill>
          <a:blip r:embed="rId6"/>
          <a:stretch>
            <a:fillRect/>
          </a:stretch>
        </p:blipFill>
        <p:spPr>
          <a:xfrm>
            <a:off x="478658" y="1339074"/>
            <a:ext cx="2552700" cy="1790700"/>
          </a:xfrm>
          <a:prstGeom prst="rect">
            <a:avLst/>
          </a:prstGeom>
        </p:spPr>
      </p:pic>
      <p:pic>
        <p:nvPicPr>
          <p:cNvPr id="8" name="Afbeelding 7">
            <a:extLst>
              <a:ext uri="{FF2B5EF4-FFF2-40B4-BE49-F238E27FC236}">
                <a16:creationId xmlns:a16="http://schemas.microsoft.com/office/drawing/2014/main" id="{6B462249-5CE5-415E-A591-28C9927150C5}"/>
              </a:ext>
            </a:extLst>
          </p:cNvPr>
          <p:cNvPicPr>
            <a:picLocks noChangeAspect="1"/>
          </p:cNvPicPr>
          <p:nvPr/>
        </p:nvPicPr>
        <p:blipFill>
          <a:blip r:embed="rId7"/>
          <a:stretch>
            <a:fillRect/>
          </a:stretch>
        </p:blipFill>
        <p:spPr>
          <a:xfrm>
            <a:off x="478658" y="5644565"/>
            <a:ext cx="6770451" cy="846946"/>
          </a:xfrm>
          <a:prstGeom prst="rect">
            <a:avLst/>
          </a:prstGeom>
        </p:spPr>
      </p:pic>
      <p:pic>
        <p:nvPicPr>
          <p:cNvPr id="2050" name="Picture 2" descr="logo-rabobank | UniPartners : UniPartners">
            <a:extLst>
              <a:ext uri="{FF2B5EF4-FFF2-40B4-BE49-F238E27FC236}">
                <a16:creationId xmlns:a16="http://schemas.microsoft.com/office/drawing/2014/main" id="{1D0AEE93-5EED-4228-96B3-BF19FF5AB8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567" y="313768"/>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9E63EE60-09E3-4B00-A81A-1A71F1A13A8D}"/>
              </a:ext>
            </a:extLst>
          </p:cNvPr>
          <p:cNvSpPr/>
          <p:nvPr/>
        </p:nvSpPr>
        <p:spPr>
          <a:xfrm>
            <a:off x="1024128" y="585216"/>
            <a:ext cx="5520509"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4000" cap="all" spc="100">
                <a:solidFill>
                  <a:schemeClr val="tx1">
                    <a:lumMod val="95000"/>
                    <a:lumOff val="5000"/>
                  </a:schemeClr>
                </a:solidFill>
                <a:latin typeface="+mj-lt"/>
                <a:ea typeface="+mj-ea"/>
                <a:cs typeface="+mj-cs"/>
              </a:rPr>
              <a:t>Subsidies </a:t>
            </a:r>
            <a:r>
              <a:rPr lang="en-US" sz="4000" cap="all" spc="100" err="1">
                <a:solidFill>
                  <a:schemeClr val="tx1">
                    <a:lumMod val="95000"/>
                    <a:lumOff val="5000"/>
                  </a:schemeClr>
                </a:solidFill>
                <a:latin typeface="+mj-lt"/>
                <a:ea typeface="+mj-ea"/>
                <a:cs typeface="+mj-cs"/>
              </a:rPr>
              <a:t>aanvragen</a:t>
            </a:r>
            <a:endParaRPr lang="en-US" sz="4000" cap="all" spc="100">
              <a:solidFill>
                <a:schemeClr val="tx1">
                  <a:lumMod val="95000"/>
                  <a:lumOff val="5000"/>
                </a:schemeClr>
              </a:solidFill>
              <a:latin typeface="+mj-lt"/>
              <a:ea typeface="+mj-ea"/>
              <a:cs typeface="+mj-cs"/>
            </a:endParaRPr>
          </a:p>
        </p:txBody>
      </p:sp>
      <p:sp>
        <p:nvSpPr>
          <p:cNvPr id="3" name="Tekstvak 2">
            <a:extLst>
              <a:ext uri="{FF2B5EF4-FFF2-40B4-BE49-F238E27FC236}">
                <a16:creationId xmlns:a16="http://schemas.microsoft.com/office/drawing/2014/main" id="{2DAA2FB3-097B-4038-AD69-4AF9276C806B}"/>
              </a:ext>
            </a:extLst>
          </p:cNvPr>
          <p:cNvSpPr txBox="1"/>
          <p:nvPr/>
        </p:nvSpPr>
        <p:spPr>
          <a:xfrm>
            <a:off x="1096047" y="1858800"/>
            <a:ext cx="8941805" cy="3931920"/>
          </a:xfrm>
          <a:prstGeom prst="rect">
            <a:avLst/>
          </a:prstGeom>
        </p:spPr>
        <p:txBody>
          <a:bodyPr vert="horz" lIns="45720" tIns="45720" rIns="45720" bIns="45720" rtlCol="0">
            <a:noAutofit/>
          </a:bodyPr>
          <a:lstStyle/>
          <a:p>
            <a:pPr defTabSz="914400">
              <a:lnSpc>
                <a:spcPct val="90000"/>
              </a:lnSpc>
              <a:spcAft>
                <a:spcPts val="600"/>
              </a:spcAft>
              <a:buClr>
                <a:schemeClr val="accent1"/>
              </a:buClr>
            </a:pPr>
            <a:r>
              <a:rPr lang="nl-NL" sz="2400" b="1" dirty="0"/>
              <a:t>Opdracht 2: terug naar je eigen groepje: </a:t>
            </a:r>
          </a:p>
          <a:p>
            <a:pPr defTabSz="914400">
              <a:lnSpc>
                <a:spcPct val="90000"/>
              </a:lnSpc>
              <a:spcAft>
                <a:spcPts val="600"/>
              </a:spcAft>
              <a:buClr>
                <a:schemeClr val="accent1"/>
              </a:buClr>
            </a:pPr>
            <a:r>
              <a:rPr lang="nl-NL" sz="2400" dirty="0"/>
              <a:t>a. Waarvoor heb je voor jouw organisatie of activiteiten geld nodig?</a:t>
            </a:r>
          </a:p>
          <a:p>
            <a:pPr marL="342900" indent="-342900" defTabSz="914400">
              <a:lnSpc>
                <a:spcPct val="90000"/>
              </a:lnSpc>
              <a:spcAft>
                <a:spcPts val="600"/>
              </a:spcAft>
              <a:buClr>
                <a:schemeClr val="accent1"/>
              </a:buClr>
              <a:buFontTx/>
              <a:buChar char="-"/>
            </a:pPr>
            <a:r>
              <a:rPr lang="nl-NL" sz="2400" dirty="0"/>
              <a:t>Salaris </a:t>
            </a:r>
          </a:p>
          <a:p>
            <a:pPr marL="342900" indent="-342900" defTabSz="914400">
              <a:lnSpc>
                <a:spcPct val="90000"/>
              </a:lnSpc>
              <a:spcAft>
                <a:spcPts val="600"/>
              </a:spcAft>
              <a:buClr>
                <a:schemeClr val="accent1"/>
              </a:buClr>
              <a:buFontTx/>
              <a:buChar char="-"/>
            </a:pPr>
            <a:r>
              <a:rPr lang="nl-NL" sz="2400" dirty="0"/>
              <a:t>Materialen</a:t>
            </a:r>
          </a:p>
          <a:p>
            <a:pPr marL="342900" indent="-342900" defTabSz="914400">
              <a:lnSpc>
                <a:spcPct val="90000"/>
              </a:lnSpc>
              <a:spcAft>
                <a:spcPts val="600"/>
              </a:spcAft>
              <a:buClr>
                <a:schemeClr val="accent1"/>
              </a:buClr>
              <a:buFontTx/>
              <a:buChar char="-"/>
            </a:pPr>
            <a:r>
              <a:rPr lang="nl-NL" sz="2400" dirty="0"/>
              <a:t>Activiteiten </a:t>
            </a:r>
          </a:p>
          <a:p>
            <a:pPr marL="342900" indent="-342900" defTabSz="914400">
              <a:lnSpc>
                <a:spcPct val="90000"/>
              </a:lnSpc>
              <a:spcAft>
                <a:spcPts val="600"/>
              </a:spcAft>
              <a:buClr>
                <a:schemeClr val="accent1"/>
              </a:buClr>
              <a:buFontTx/>
              <a:buChar char="-"/>
            </a:pPr>
            <a:r>
              <a:rPr lang="nl-NL" sz="2400" dirty="0"/>
              <a:t>Diensten</a:t>
            </a:r>
          </a:p>
          <a:p>
            <a:pPr marL="342900" indent="-342900" defTabSz="914400">
              <a:lnSpc>
                <a:spcPct val="90000"/>
              </a:lnSpc>
              <a:spcAft>
                <a:spcPts val="600"/>
              </a:spcAft>
              <a:buClr>
                <a:schemeClr val="accent1"/>
              </a:buClr>
              <a:buFontTx/>
              <a:buChar char="-"/>
            </a:pPr>
            <a:r>
              <a:rPr lang="nl-NL" sz="2400" dirty="0"/>
              <a:t>Randvoorwaarden</a:t>
            </a:r>
          </a:p>
          <a:p>
            <a:pPr marL="342900" indent="-342900" defTabSz="914400">
              <a:lnSpc>
                <a:spcPct val="90000"/>
              </a:lnSpc>
              <a:spcAft>
                <a:spcPts val="600"/>
              </a:spcAft>
              <a:buClr>
                <a:schemeClr val="accent1"/>
              </a:buClr>
              <a:buFontTx/>
              <a:buChar char="-"/>
            </a:pPr>
            <a:r>
              <a:rPr lang="nl-NL" sz="2400" dirty="0"/>
              <a:t>Training </a:t>
            </a:r>
          </a:p>
          <a:p>
            <a:pPr marL="342900" indent="-342900" defTabSz="914400">
              <a:lnSpc>
                <a:spcPct val="90000"/>
              </a:lnSpc>
              <a:spcAft>
                <a:spcPts val="600"/>
              </a:spcAft>
              <a:buClr>
                <a:schemeClr val="accent1"/>
              </a:buClr>
              <a:buFontTx/>
              <a:buChar char="-"/>
            </a:pPr>
            <a:r>
              <a:rPr lang="nl-NL" sz="2400" dirty="0"/>
              <a:t>Anders nl. </a:t>
            </a:r>
          </a:p>
          <a:p>
            <a:pPr defTabSz="914400">
              <a:lnSpc>
                <a:spcPct val="90000"/>
              </a:lnSpc>
              <a:spcAft>
                <a:spcPts val="600"/>
              </a:spcAft>
              <a:buClr>
                <a:schemeClr val="accent1"/>
              </a:buClr>
            </a:pPr>
            <a:r>
              <a:rPr lang="nl-NL" sz="2400" dirty="0"/>
              <a:t> b. Hoe kom je aan dat geld? Waar kun je eventueel subsidie aanvragen?</a:t>
            </a:r>
          </a:p>
        </p:txBody>
      </p:sp>
    </p:spTree>
    <p:extLst>
      <p:ext uri="{BB962C8B-B14F-4D97-AF65-F5344CB8AC3E}">
        <p14:creationId xmlns:p14="http://schemas.microsoft.com/office/powerpoint/2010/main" val="29591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CBEB7-5A7E-4FA5-BBE8-CE6874E3266F}"/>
              </a:ext>
            </a:extLst>
          </p:cNvPr>
          <p:cNvSpPr>
            <a:spLocks noGrp="1"/>
          </p:cNvSpPr>
          <p:nvPr>
            <p:ph type="title"/>
          </p:nvPr>
        </p:nvSpPr>
        <p:spPr/>
        <p:txBody>
          <a:bodyPr>
            <a:normAutofit/>
          </a:bodyPr>
          <a:lstStyle/>
          <a:p>
            <a:r>
              <a:rPr lang="nl-NL" dirty="0"/>
              <a:t>Tot slot</a:t>
            </a:r>
            <a:r>
              <a:rPr lang="nl-NL" dirty="0">
                <a:sym typeface="Wingdings" panose="05000000000000000000" pitchFamily="2" charset="2"/>
              </a:rPr>
              <a:t>: </a:t>
            </a:r>
            <a:br>
              <a:rPr lang="nl-NL" dirty="0">
                <a:sym typeface="Wingdings" panose="05000000000000000000" pitchFamily="2" charset="2"/>
              </a:rPr>
            </a:br>
            <a:r>
              <a:rPr lang="nl-NL" dirty="0"/>
              <a:t>Nodig voor een Subsidieaanvraag</a:t>
            </a:r>
          </a:p>
        </p:txBody>
      </p:sp>
      <p:sp>
        <p:nvSpPr>
          <p:cNvPr id="4" name="Tekstvak 3">
            <a:extLst>
              <a:ext uri="{FF2B5EF4-FFF2-40B4-BE49-F238E27FC236}">
                <a16:creationId xmlns:a16="http://schemas.microsoft.com/office/drawing/2014/main" id="{709D9419-869F-4E2E-A480-E48623C55615}"/>
              </a:ext>
            </a:extLst>
          </p:cNvPr>
          <p:cNvSpPr txBox="1"/>
          <p:nvPr/>
        </p:nvSpPr>
        <p:spPr>
          <a:xfrm>
            <a:off x="1024128" y="6272784"/>
            <a:ext cx="10800708" cy="369332"/>
          </a:xfrm>
          <a:prstGeom prst="rect">
            <a:avLst/>
          </a:prstGeom>
          <a:noFill/>
        </p:spPr>
        <p:txBody>
          <a:bodyPr wrap="square">
            <a:spAutoFit/>
          </a:bodyPr>
          <a:lstStyle/>
          <a:p>
            <a:r>
              <a:rPr lang="nl-NL">
                <a:hlinkClick r:id="rId3"/>
              </a:rPr>
              <a:t>https://www.fondswervingonline.nl/nieuws/dit-moet-je-altijd-meesturen-met-een-subsidieaanvraag</a:t>
            </a:r>
            <a:r>
              <a:rPr lang="nl-NL"/>
              <a:t> = bron </a:t>
            </a:r>
          </a:p>
        </p:txBody>
      </p:sp>
      <p:sp>
        <p:nvSpPr>
          <p:cNvPr id="6" name="Tekstvak 5">
            <a:extLst>
              <a:ext uri="{FF2B5EF4-FFF2-40B4-BE49-F238E27FC236}">
                <a16:creationId xmlns:a16="http://schemas.microsoft.com/office/drawing/2014/main" id="{17A3C86F-9A7A-4DF8-9F94-F47BA7A0B53C}"/>
              </a:ext>
            </a:extLst>
          </p:cNvPr>
          <p:cNvSpPr txBox="1"/>
          <p:nvPr/>
        </p:nvSpPr>
        <p:spPr>
          <a:xfrm>
            <a:off x="1024128" y="1748469"/>
            <a:ext cx="9720072" cy="4524315"/>
          </a:xfrm>
          <a:prstGeom prst="rect">
            <a:avLst/>
          </a:prstGeom>
          <a:noFill/>
        </p:spPr>
        <p:txBody>
          <a:bodyPr wrap="square">
            <a:spAutoFit/>
          </a:bodyPr>
          <a:lstStyle/>
          <a:p>
            <a:pPr algn="l"/>
            <a:r>
              <a:rPr lang="nl-NL" sz="2400" b="0" i="0" dirty="0">
                <a:solidFill>
                  <a:srgbClr val="000000"/>
                </a:solidFill>
                <a:effectLst/>
              </a:rPr>
              <a:t>In ieder geval: </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Begeleidende brief met een duidelijke motivatie van je aanvraag</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Duidelijke omschrijving van je organisatie of project</a:t>
            </a:r>
          </a:p>
          <a:p>
            <a:pPr marL="742950" lvl="1" indent="-285750" algn="l">
              <a:buFont typeface="Arial" panose="020B0604020202020204" pitchFamily="34" charset="0"/>
              <a:buChar char="•"/>
            </a:pPr>
            <a:r>
              <a:rPr lang="nl-NL" sz="2400" b="0" i="0" dirty="0">
                <a:solidFill>
                  <a:srgbClr val="000000"/>
                </a:solidFill>
                <a:effectLst/>
              </a:rPr>
              <a:t>Stuur een projectplan mee bij een aanvraag voor een project</a:t>
            </a:r>
          </a:p>
          <a:p>
            <a:pPr marL="742950" lvl="1" indent="-285750" algn="l">
              <a:buFont typeface="Arial" panose="020B0604020202020204" pitchFamily="34" charset="0"/>
              <a:buChar char="•"/>
            </a:pPr>
            <a:r>
              <a:rPr lang="nl-NL" sz="2400" b="0" i="0" dirty="0">
                <a:solidFill>
                  <a:srgbClr val="000000"/>
                </a:solidFill>
                <a:effectLst/>
              </a:rPr>
              <a:t>Stuur een beleids- en activiteitenplan mee bij een aanvraag voor een organisatie</a:t>
            </a:r>
          </a:p>
          <a:p>
            <a:pPr lvl="1" algn="l"/>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Statuten van de aanvragende rechtspersoon (recent exemplaar)</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dirty="0">
                <a:solidFill>
                  <a:srgbClr val="000000"/>
                </a:solidFill>
              </a:rPr>
              <a:t>B</a:t>
            </a:r>
            <a:r>
              <a:rPr lang="nl-NL" sz="2400" b="0" i="0" dirty="0">
                <a:solidFill>
                  <a:srgbClr val="000000"/>
                </a:solidFill>
                <a:effectLst/>
              </a:rPr>
              <a:t>egroting</a:t>
            </a:r>
          </a:p>
        </p:txBody>
      </p:sp>
    </p:spTree>
    <p:extLst>
      <p:ext uri="{BB962C8B-B14F-4D97-AF65-F5344CB8AC3E}">
        <p14:creationId xmlns:p14="http://schemas.microsoft.com/office/powerpoint/2010/main" val="360274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1370D97-739E-45A8-C14C-0DAD08016EC6}"/>
              </a:ext>
            </a:extLst>
          </p:cNvPr>
          <p:cNvSpPr/>
          <p:nvPr/>
        </p:nvSpPr>
        <p:spPr>
          <a:xfrm>
            <a:off x="1024128" y="585216"/>
            <a:ext cx="5520509"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4000" cap="all" spc="100" dirty="0" err="1">
                <a:solidFill>
                  <a:schemeClr val="tx1">
                    <a:lumMod val="95000"/>
                    <a:lumOff val="5000"/>
                  </a:schemeClr>
                </a:solidFill>
                <a:latin typeface="+mj-lt"/>
                <a:ea typeface="+mj-ea"/>
                <a:cs typeface="+mj-cs"/>
              </a:rPr>
              <a:t>Begrippenlijst</a:t>
            </a:r>
            <a:r>
              <a:rPr lang="en-US" sz="4000" cap="all" spc="100" dirty="0">
                <a:solidFill>
                  <a:schemeClr val="tx1">
                    <a:lumMod val="95000"/>
                    <a:lumOff val="5000"/>
                  </a:schemeClr>
                </a:solidFill>
                <a:latin typeface="+mj-lt"/>
                <a:ea typeface="+mj-ea"/>
                <a:cs typeface="+mj-cs"/>
              </a:rPr>
              <a:t> </a:t>
            </a:r>
            <a:r>
              <a:rPr lang="en-US" sz="4000" cap="all" spc="100" dirty="0" err="1">
                <a:solidFill>
                  <a:schemeClr val="tx1">
                    <a:lumMod val="95000"/>
                    <a:lumOff val="5000"/>
                  </a:schemeClr>
                </a:solidFill>
                <a:latin typeface="+mj-lt"/>
                <a:ea typeface="+mj-ea"/>
                <a:cs typeface="+mj-cs"/>
              </a:rPr>
              <a:t>maken</a:t>
            </a:r>
            <a:endParaRPr lang="en-US" sz="4000" cap="all" spc="100" dirty="0">
              <a:solidFill>
                <a:schemeClr val="tx1">
                  <a:lumMod val="95000"/>
                  <a:lumOff val="5000"/>
                </a:schemeClr>
              </a:solidFill>
              <a:latin typeface="+mj-lt"/>
              <a:ea typeface="+mj-ea"/>
              <a:cs typeface="+mj-cs"/>
            </a:endParaRPr>
          </a:p>
        </p:txBody>
      </p:sp>
      <p:sp>
        <p:nvSpPr>
          <p:cNvPr id="3" name="Tekstvak 2">
            <a:extLst>
              <a:ext uri="{FF2B5EF4-FFF2-40B4-BE49-F238E27FC236}">
                <a16:creationId xmlns:a16="http://schemas.microsoft.com/office/drawing/2014/main" id="{2D082269-0F87-DF76-6AEC-BC0D94671214}"/>
              </a:ext>
            </a:extLst>
          </p:cNvPr>
          <p:cNvSpPr txBox="1"/>
          <p:nvPr/>
        </p:nvSpPr>
        <p:spPr>
          <a:xfrm>
            <a:off x="1024128" y="1691319"/>
            <a:ext cx="9720072" cy="1569660"/>
          </a:xfrm>
          <a:prstGeom prst="rect">
            <a:avLst/>
          </a:prstGeom>
          <a:noFill/>
        </p:spPr>
        <p:txBody>
          <a:bodyPr wrap="square">
            <a:spAutoFit/>
          </a:bodyPr>
          <a:lstStyle/>
          <a:p>
            <a:pPr algn="l"/>
            <a:r>
              <a:rPr lang="nl-NL" sz="2400" b="0" i="0" dirty="0">
                <a:solidFill>
                  <a:srgbClr val="000000"/>
                </a:solidFill>
                <a:effectLst/>
              </a:rPr>
              <a:t>In iedere les staan de begrippen die behandeld worden. </a:t>
            </a:r>
          </a:p>
          <a:p>
            <a:pPr algn="l"/>
            <a:r>
              <a:rPr lang="nl-NL" sz="2400" dirty="0">
                <a:solidFill>
                  <a:srgbClr val="000000"/>
                </a:solidFill>
              </a:rPr>
              <a:t>Maakt een begrippenlijst</a:t>
            </a:r>
          </a:p>
          <a:p>
            <a:pPr algn="l"/>
            <a:endParaRPr lang="nl-NL" sz="2400" b="0" i="0" dirty="0">
              <a:solidFill>
                <a:srgbClr val="000000"/>
              </a:solidFill>
              <a:effectLst/>
            </a:endParaRPr>
          </a:p>
          <a:p>
            <a:pPr algn="l"/>
            <a:r>
              <a:rPr lang="nl-NL" sz="2400" dirty="0">
                <a:solidFill>
                  <a:srgbClr val="000000"/>
                </a:solidFill>
              </a:rPr>
              <a:t>Volgende week gaan we hier mee aan de slag</a:t>
            </a:r>
            <a:endParaRPr lang="nl-NL" sz="2400" b="0" i="0" dirty="0">
              <a:solidFill>
                <a:srgbClr val="000000"/>
              </a:solidFill>
              <a:effectLst/>
            </a:endParaRPr>
          </a:p>
        </p:txBody>
      </p:sp>
    </p:spTree>
    <p:extLst>
      <p:ext uri="{BB962C8B-B14F-4D97-AF65-F5344CB8AC3E}">
        <p14:creationId xmlns:p14="http://schemas.microsoft.com/office/powerpoint/2010/main" val="402897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2BEF9A1-2A9C-9E42-463C-E4986E8BCC09}"/>
              </a:ext>
            </a:extLst>
          </p:cNvPr>
          <p:cNvSpPr/>
          <p:nvPr/>
        </p:nvSpPr>
        <p:spPr>
          <a:xfrm>
            <a:off x="1024128" y="585216"/>
            <a:ext cx="5520509"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4000" cap="all" spc="100" dirty="0" err="1">
                <a:solidFill>
                  <a:schemeClr val="tx1">
                    <a:lumMod val="95000"/>
                    <a:lumOff val="5000"/>
                  </a:schemeClr>
                </a:solidFill>
                <a:latin typeface="+mj-lt"/>
                <a:ea typeface="+mj-ea"/>
                <a:cs typeface="+mj-cs"/>
              </a:rPr>
              <a:t>Afronden</a:t>
            </a:r>
            <a:r>
              <a:rPr lang="en-US" sz="4000" cap="all" spc="100" dirty="0">
                <a:solidFill>
                  <a:schemeClr val="tx1">
                    <a:lumMod val="95000"/>
                    <a:lumOff val="5000"/>
                  </a:schemeClr>
                </a:solidFill>
                <a:latin typeface="+mj-lt"/>
                <a:ea typeface="+mj-ea"/>
                <a:cs typeface="+mj-cs"/>
              </a:rPr>
              <a:t> </a:t>
            </a:r>
          </a:p>
        </p:txBody>
      </p:sp>
      <p:sp>
        <p:nvSpPr>
          <p:cNvPr id="3" name="Tekstvak 2">
            <a:extLst>
              <a:ext uri="{FF2B5EF4-FFF2-40B4-BE49-F238E27FC236}">
                <a16:creationId xmlns:a16="http://schemas.microsoft.com/office/drawing/2014/main" id="{5DF145AE-0F2B-E8D1-7D06-E244352400EC}"/>
              </a:ext>
            </a:extLst>
          </p:cNvPr>
          <p:cNvSpPr txBox="1"/>
          <p:nvPr/>
        </p:nvSpPr>
        <p:spPr>
          <a:xfrm>
            <a:off x="1024128" y="1691319"/>
            <a:ext cx="9720072" cy="2677656"/>
          </a:xfrm>
          <a:prstGeom prst="rect">
            <a:avLst/>
          </a:prstGeom>
          <a:noFill/>
        </p:spPr>
        <p:txBody>
          <a:bodyPr wrap="square">
            <a:spAutoFit/>
          </a:bodyPr>
          <a:lstStyle/>
          <a:p>
            <a:pPr marL="457200" indent="-457200" algn="l">
              <a:buAutoNum type="arabicPeriod"/>
            </a:pPr>
            <a:r>
              <a:rPr lang="nl-NL" sz="2400" b="0" i="0" dirty="0">
                <a:solidFill>
                  <a:srgbClr val="000000"/>
                </a:solidFill>
                <a:effectLst/>
              </a:rPr>
              <a:t>Wat is sociaal ondernemen </a:t>
            </a:r>
          </a:p>
          <a:p>
            <a:pPr marL="457200" indent="-457200" algn="l">
              <a:buAutoNum type="arabicPeriod"/>
            </a:pPr>
            <a:r>
              <a:rPr lang="nl-NL" sz="2400" dirty="0">
                <a:solidFill>
                  <a:srgbClr val="000000"/>
                </a:solidFill>
              </a:rPr>
              <a:t>Wat is het verschil tussen non-profit en </a:t>
            </a:r>
            <a:r>
              <a:rPr lang="nl-NL" sz="2400" dirty="0" err="1">
                <a:solidFill>
                  <a:srgbClr val="000000"/>
                </a:solidFill>
              </a:rPr>
              <a:t>not-for-profit</a:t>
            </a:r>
            <a:endParaRPr lang="nl-NL" sz="2400" dirty="0">
              <a:solidFill>
                <a:srgbClr val="000000"/>
              </a:solidFill>
            </a:endParaRPr>
          </a:p>
          <a:p>
            <a:pPr marL="457200" indent="-457200" algn="l">
              <a:buAutoNum type="arabicPeriod"/>
            </a:pPr>
            <a:r>
              <a:rPr lang="nl-NL" sz="2400" b="0" i="0" dirty="0">
                <a:solidFill>
                  <a:srgbClr val="000000"/>
                </a:solidFill>
                <a:effectLst/>
              </a:rPr>
              <a:t>H</a:t>
            </a:r>
            <a:r>
              <a:rPr lang="nl-NL" sz="2400" dirty="0">
                <a:solidFill>
                  <a:srgbClr val="000000"/>
                </a:solidFill>
              </a:rPr>
              <a:t>oe kom je aan geld</a:t>
            </a:r>
          </a:p>
          <a:p>
            <a:pPr marL="457200" indent="-457200" algn="l">
              <a:buAutoNum type="arabicPeriod"/>
            </a:pPr>
            <a:endParaRPr lang="nl-NL" sz="2400" b="0" i="0" dirty="0">
              <a:solidFill>
                <a:srgbClr val="000000"/>
              </a:solidFill>
              <a:effectLst/>
            </a:endParaRPr>
          </a:p>
          <a:p>
            <a:pPr marL="457200" indent="-457200" algn="l">
              <a:buAutoNum type="arabicPeriod"/>
            </a:pPr>
            <a:endParaRPr lang="nl-NL" sz="2400" dirty="0">
              <a:solidFill>
                <a:srgbClr val="000000"/>
              </a:solidFill>
            </a:endParaRPr>
          </a:p>
          <a:p>
            <a:pPr marL="457200" indent="-457200" algn="l">
              <a:buAutoNum type="arabicPeriod"/>
            </a:pPr>
            <a:endParaRPr lang="nl-NL" sz="2400" b="0" i="0" dirty="0">
              <a:solidFill>
                <a:srgbClr val="000000"/>
              </a:solidFill>
              <a:effectLst/>
            </a:endParaRPr>
          </a:p>
          <a:p>
            <a:pPr marL="457200" indent="-457200" algn="l">
              <a:buAutoNum type="arabicPeriod"/>
            </a:pPr>
            <a:r>
              <a:rPr lang="nl-NL" sz="2400" dirty="0">
                <a:solidFill>
                  <a:srgbClr val="000000"/>
                </a:solidFill>
              </a:rPr>
              <a:t>Voor volgende week BEGRIPPEN!!!!</a:t>
            </a:r>
            <a:endParaRPr lang="nl-NL" sz="2400" b="0" i="0" dirty="0">
              <a:solidFill>
                <a:srgbClr val="000000"/>
              </a:solidFill>
              <a:effectLst/>
            </a:endParaRPr>
          </a:p>
        </p:txBody>
      </p:sp>
    </p:spTree>
    <p:extLst>
      <p:ext uri="{BB962C8B-B14F-4D97-AF65-F5344CB8AC3E}">
        <p14:creationId xmlns:p14="http://schemas.microsoft.com/office/powerpoint/2010/main" val="412183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happy new year 2023">
            <a:extLst>
              <a:ext uri="{FF2B5EF4-FFF2-40B4-BE49-F238E27FC236}">
                <a16:creationId xmlns:a16="http://schemas.microsoft.com/office/drawing/2014/main" id="{9F67B97D-B000-406F-8B5D-B6082D726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332740"/>
            <a:ext cx="6305550" cy="419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7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9810E-6AC1-42A3-B054-D85C6D6A61F1}"/>
              </a:ext>
            </a:extLst>
          </p:cNvPr>
          <p:cNvSpPr>
            <a:spLocks noGrp="1"/>
          </p:cNvSpPr>
          <p:nvPr>
            <p:ph type="title"/>
          </p:nvPr>
        </p:nvSpPr>
        <p:spPr>
          <a:xfrm>
            <a:off x="1121682" y="577273"/>
            <a:ext cx="7601399" cy="1499616"/>
          </a:xfrm>
        </p:spPr>
        <p:txBody>
          <a:bodyPr/>
          <a:lstStyle/>
          <a:p>
            <a:r>
              <a:rPr lang="nl-NL" b="1" dirty="0">
                <a:solidFill>
                  <a:schemeClr val="accent2"/>
                </a:solidFill>
              </a:rPr>
              <a:t>Bedankt voor de aandacht! </a:t>
            </a:r>
          </a:p>
        </p:txBody>
      </p:sp>
      <p:pic>
        <p:nvPicPr>
          <p:cNvPr id="2050" name="Picture 2" descr="BespaarBalans: BespaarBalans: the end">
            <a:extLst>
              <a:ext uri="{FF2B5EF4-FFF2-40B4-BE49-F238E27FC236}">
                <a16:creationId xmlns:a16="http://schemas.microsoft.com/office/drawing/2014/main" id="{49D95D27-16FD-4250-95AC-091738F8C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30" y="2076889"/>
            <a:ext cx="7112286" cy="37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2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1"/>
                </a:solidFill>
                <a:latin typeface="Arial" panose="020B0604020202020204" pitchFamily="34" charset="0"/>
                <a:cs typeface="Arial" panose="020B0604020202020204" pitchFamily="34" charset="0"/>
              </a:rPr>
              <a:t>Expertles</a:t>
            </a:r>
            <a:r>
              <a:rPr lang="nl-NL" sz="4400" b="1" dirty="0">
                <a:solidFill>
                  <a:schemeClr val="accent1"/>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085874108"/>
              </p:ext>
            </p:extLst>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0" kern="1200" dirty="0">
                          <a:solidFill>
                            <a:schemeClr val="bg2"/>
                          </a:solidFill>
                        </a:rPr>
                        <a:t>Week 1</a:t>
                      </a:r>
                      <a:endParaRPr lang="nl-NL" sz="14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400" b="0" kern="1200" dirty="0">
                          <a:solidFill>
                            <a:schemeClr val="bg2"/>
                          </a:solidFill>
                        </a:rPr>
                        <a:t>Week 2</a:t>
                      </a:r>
                      <a:endParaRPr lang="nl-NL" sz="1400" b="0" kern="1200" dirty="0">
                        <a:solidFill>
                          <a:schemeClr val="bg2"/>
                        </a:solidFill>
                        <a:latin typeface="+mn-lt"/>
                        <a:ea typeface="+mn-ea"/>
                        <a:cs typeface="+mn-cs"/>
                      </a:endParaRPr>
                    </a:p>
                  </a:txBody>
                  <a:tcPr anchor="ctr"/>
                </a:tc>
                <a:tc>
                  <a:txBody>
                    <a:bodyPr/>
                    <a:lstStyle/>
                    <a:p>
                      <a:pPr algn="ctr"/>
                      <a:r>
                        <a:rPr lang="nl-NL" sz="1400" b="1" kern="1200" dirty="0">
                          <a:solidFill>
                            <a:schemeClr val="bg2"/>
                          </a:solidFill>
                        </a:rPr>
                        <a:t>Week 3</a:t>
                      </a:r>
                      <a:endParaRPr lang="nl-NL" sz="1400" b="1"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dirty="0">
                          <a:solidFill>
                            <a:schemeClr val="tx1"/>
                          </a:solidFill>
                        </a:rPr>
                        <a:t>Week 5</a:t>
                      </a:r>
                      <a:endParaRPr lang="nl-NL" sz="1400" b="1" kern="1200" dirty="0">
                        <a:solidFill>
                          <a:schemeClr val="tx1"/>
                        </a:solidFill>
                        <a:latin typeface="+mn-lt"/>
                        <a:ea typeface="+mn-ea"/>
                        <a:cs typeface="+mn-cs"/>
                      </a:endParaRPr>
                    </a:p>
                  </a:txBody>
                  <a:tcPr anchor="ctr"/>
                </a:tc>
                <a:tc>
                  <a:txBody>
                    <a:bodyPr/>
                    <a:lstStyle/>
                    <a:p>
                      <a:pPr algn="ctr"/>
                      <a:r>
                        <a:rPr lang="nl-NL" sz="1400" dirty="0">
                          <a:solidFill>
                            <a:schemeClr val="bg1">
                              <a:lumMod val="85000"/>
                            </a:schemeClr>
                          </a:solidFill>
                        </a:rPr>
                        <a:t>Week 6</a:t>
                      </a:r>
                    </a:p>
                  </a:txBody>
                  <a:tcPr anchor="ctr"/>
                </a:tc>
                <a:tc>
                  <a:txBody>
                    <a:bodyPr/>
                    <a:lstStyle/>
                    <a:p>
                      <a:pPr algn="ctr"/>
                      <a:r>
                        <a:rPr lang="nl-NL" sz="1400" b="1" dirty="0">
                          <a:solidFill>
                            <a:schemeClr val="bg1">
                              <a:lumMod val="85000"/>
                            </a:schemeClr>
                          </a:solidFill>
                        </a:rPr>
                        <a:t>Week 7</a:t>
                      </a:r>
                    </a:p>
                  </a:txBody>
                  <a:tcPr anchor="ctr"/>
                </a:tc>
                <a:tc>
                  <a:txBody>
                    <a:bodyPr/>
                    <a:lstStyle/>
                    <a:p>
                      <a:pPr algn="ctr"/>
                      <a:r>
                        <a:rPr lang="nl-NL" sz="1400">
                          <a:solidFill>
                            <a:schemeClr val="bg1">
                              <a:lumMod val="85000"/>
                            </a:schemeClr>
                          </a:solidFill>
                        </a:rPr>
                        <a:t>Week 8</a:t>
                      </a:r>
                    </a:p>
                  </a:txBody>
                  <a:tcPr anchor="ctr"/>
                </a:tc>
                <a:tc>
                  <a:txBody>
                    <a:bodyPr/>
                    <a:lstStyle/>
                    <a:p>
                      <a:pPr algn="ctr"/>
                      <a:r>
                        <a:rPr lang="nl-NL" sz="140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a:buNone/>
              <a:defRPr/>
            </a:pPr>
            <a:r>
              <a:rPr kumimoji="0" lang="nl-NL" sz="1800" i="0" u="none" strike="noStrike" kern="1200" cap="none" spc="0" normalizeH="0" baseline="0" noProof="0" dirty="0">
                <a:ln>
                  <a:noFill/>
                </a:ln>
                <a:solidFill>
                  <a:srgbClr val="000644"/>
                </a:solidFill>
                <a:effectLst/>
                <a:uLnTx/>
                <a:uFillTx/>
                <a:latin typeface="Arial"/>
                <a:cs typeface="Arial"/>
              </a:rPr>
              <a:t>Les </a:t>
            </a:r>
            <a:r>
              <a:rPr lang="nl-NL" sz="1800" dirty="0">
                <a:solidFill>
                  <a:srgbClr val="000644"/>
                </a:solidFill>
                <a:latin typeface="Arial"/>
                <a:cs typeface="Arial"/>
              </a:rPr>
              <a:t>5</a:t>
            </a:r>
            <a:r>
              <a:rPr kumimoji="0" lang="nl-NL" sz="1800" i="0" u="none" strike="noStrike" kern="1200" cap="none" spc="0" normalizeH="0" baseline="0" noProof="0" dirty="0">
                <a:ln>
                  <a:noFill/>
                </a:ln>
                <a:solidFill>
                  <a:srgbClr val="000644"/>
                </a:solidFill>
                <a:effectLst/>
                <a:uLnTx/>
                <a:uFillTx/>
                <a:latin typeface="Arial"/>
                <a:cs typeface="Arial"/>
              </a:rPr>
              <a:t> van </a:t>
            </a:r>
            <a:r>
              <a:rPr lang="nl-NL" sz="1800" dirty="0">
                <a:solidFill>
                  <a:srgbClr val="000644"/>
                </a:solidFill>
                <a:latin typeface="Arial"/>
                <a:cs typeface="Arial"/>
              </a:rPr>
              <a:t>di 10-1-2023</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52156"/>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13" y="3331709"/>
            <a:ext cx="914400" cy="914400"/>
          </a:xfrm>
          <a:prstGeom prst="rect">
            <a:avLst/>
          </a:prstGeom>
        </p:spPr>
      </p:pic>
      <p:sp>
        <p:nvSpPr>
          <p:cNvPr id="8" name="Tekstvak 7">
            <a:extLst>
              <a:ext uri="{FF2B5EF4-FFF2-40B4-BE49-F238E27FC236}">
                <a16:creationId xmlns:a16="http://schemas.microsoft.com/office/drawing/2014/main" id="{6F6C2013-335F-4397-A755-653350D02EE0}"/>
              </a:ext>
            </a:extLst>
          </p:cNvPr>
          <p:cNvSpPr txBox="1"/>
          <p:nvPr/>
        </p:nvSpPr>
        <p:spPr>
          <a:xfrm>
            <a:off x="7248525" y="2095648"/>
            <a:ext cx="2762250"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Begrippen</a:t>
            </a:r>
          </a:p>
        </p:txBody>
      </p:sp>
      <p:sp>
        <p:nvSpPr>
          <p:cNvPr id="14" name="Tekstvak 13">
            <a:extLst>
              <a:ext uri="{FF2B5EF4-FFF2-40B4-BE49-F238E27FC236}">
                <a16:creationId xmlns:a16="http://schemas.microsoft.com/office/drawing/2014/main" id="{6C25559E-16A6-4B27-8A6F-7B6D86A4AE6B}"/>
              </a:ext>
            </a:extLst>
          </p:cNvPr>
          <p:cNvSpPr txBox="1"/>
          <p:nvPr/>
        </p:nvSpPr>
        <p:spPr>
          <a:xfrm>
            <a:off x="7248525" y="2534341"/>
            <a:ext cx="3438525" cy="1754326"/>
          </a:xfrm>
          <a:prstGeom prst="rect">
            <a:avLst/>
          </a:prstGeom>
          <a:noFill/>
        </p:spPr>
        <p:txBody>
          <a:bodyPr wrap="square">
            <a:spAutoFit/>
          </a:bodyPr>
          <a:lstStyle/>
          <a:p>
            <a:pPr marL="285750" indent="-285750">
              <a:buFont typeface="Arial" panose="020B0604020202020204" pitchFamily="34" charset="0"/>
              <a:buChar char="•"/>
            </a:pPr>
            <a:r>
              <a:rPr lang="nl-NL" dirty="0"/>
              <a:t>Sociaal ondernemen</a:t>
            </a:r>
          </a:p>
          <a:p>
            <a:pPr marL="285750" indent="-285750">
              <a:buFont typeface="Arial" panose="020B0604020202020204" pitchFamily="34" charset="0"/>
              <a:buChar char="•"/>
            </a:pPr>
            <a:r>
              <a:rPr lang="nl-NL" dirty="0"/>
              <a:t>Sociale leefbaarheid </a:t>
            </a:r>
          </a:p>
          <a:p>
            <a:pPr marL="285750" indent="-285750">
              <a:buFont typeface="Arial" panose="020B0604020202020204" pitchFamily="34" charset="0"/>
              <a:buChar char="•"/>
            </a:pPr>
            <a:r>
              <a:rPr lang="nl-NL" dirty="0"/>
              <a:t>Subsidies</a:t>
            </a:r>
          </a:p>
          <a:p>
            <a:pPr marL="285750" indent="-285750">
              <a:buFont typeface="Arial" panose="020B0604020202020204" pitchFamily="34" charset="0"/>
              <a:buChar char="•"/>
            </a:pPr>
            <a:r>
              <a:rPr lang="nl-NL" dirty="0"/>
              <a:t>Profit </a:t>
            </a:r>
          </a:p>
          <a:p>
            <a:pPr marL="285750" indent="-285750">
              <a:buFont typeface="Arial" panose="020B0604020202020204" pitchFamily="34" charset="0"/>
              <a:buChar char="•"/>
            </a:pPr>
            <a:r>
              <a:rPr lang="nl-NL" dirty="0"/>
              <a:t>Non-profit </a:t>
            </a:r>
          </a:p>
          <a:p>
            <a:pPr marL="285750" indent="-285750">
              <a:buFont typeface="Arial" panose="020B0604020202020204" pitchFamily="34" charset="0"/>
              <a:buChar char="•"/>
            </a:pPr>
            <a:r>
              <a:rPr lang="nl-NL" dirty="0" err="1"/>
              <a:t>Not-for-profit</a:t>
            </a:r>
            <a:r>
              <a:rPr lang="nl-NL" dirty="0"/>
              <a:t>  </a:t>
            </a:r>
          </a:p>
        </p:txBody>
      </p:sp>
    </p:spTree>
    <p:extLst>
      <p:ext uri="{BB962C8B-B14F-4D97-AF65-F5344CB8AC3E}">
        <p14:creationId xmlns:p14="http://schemas.microsoft.com/office/powerpoint/2010/main" val="31130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
        <p:nvSpPr>
          <p:cNvPr id="2" name="Tekstvak 1">
            <a:extLst>
              <a:ext uri="{FF2B5EF4-FFF2-40B4-BE49-F238E27FC236}">
                <a16:creationId xmlns:a16="http://schemas.microsoft.com/office/drawing/2014/main" id="{A8D01C93-BB74-40C8-AAA2-666F0FFA52FD}"/>
              </a:ext>
            </a:extLst>
          </p:cNvPr>
          <p:cNvSpPr txBox="1"/>
          <p:nvPr/>
        </p:nvSpPr>
        <p:spPr>
          <a:xfrm>
            <a:off x="990096" y="977900"/>
            <a:ext cx="6539558" cy="3327734"/>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600" cap="all" spc="200" dirty="0" err="1">
                <a:solidFill>
                  <a:schemeClr val="tx1">
                    <a:lumMod val="95000"/>
                    <a:lumOff val="5000"/>
                  </a:schemeClr>
                </a:solidFill>
                <a:latin typeface="+mj-lt"/>
                <a:ea typeface="+mj-ea"/>
                <a:cs typeface="+mj-cs"/>
              </a:rPr>
              <a:t>Programma</a:t>
            </a:r>
            <a:r>
              <a:rPr lang="en-US" sz="4600" cap="all" spc="200" dirty="0">
                <a:solidFill>
                  <a:schemeClr val="tx1">
                    <a:lumMod val="95000"/>
                    <a:lumOff val="5000"/>
                  </a:schemeClr>
                </a:solidFill>
                <a:latin typeface="+mj-lt"/>
                <a:ea typeface="+mj-ea"/>
                <a:cs typeface="+mj-cs"/>
              </a:rPr>
              <a:t> </a:t>
            </a:r>
            <a:r>
              <a:rPr lang="en-US" sz="4600" cap="all" spc="200" dirty="0" err="1">
                <a:solidFill>
                  <a:schemeClr val="tx1">
                    <a:lumMod val="95000"/>
                    <a:lumOff val="5000"/>
                  </a:schemeClr>
                </a:solidFill>
                <a:latin typeface="+mj-lt"/>
                <a:ea typeface="+mj-ea"/>
                <a:cs typeface="+mj-cs"/>
              </a:rPr>
              <a:t>vandaag</a:t>
            </a:r>
            <a:endParaRPr lang="en-US" sz="4600" cap="all" spc="200" dirty="0">
              <a:solidFill>
                <a:schemeClr val="tx1">
                  <a:lumMod val="95000"/>
                  <a:lumOff val="5000"/>
                </a:schemeClr>
              </a:solidFill>
              <a:latin typeface="+mj-lt"/>
              <a:ea typeface="+mj-ea"/>
              <a:cs typeface="+mj-cs"/>
            </a:endParaRPr>
          </a:p>
          <a:p>
            <a:pPr algn="r" defTabSz="914400">
              <a:lnSpc>
                <a:spcPct val="80000"/>
              </a:lnSpc>
              <a:spcBef>
                <a:spcPct val="0"/>
              </a:spcBef>
              <a:spcAft>
                <a:spcPts val="600"/>
              </a:spcAft>
            </a:pPr>
            <a:endParaRPr lang="en-US" sz="4600" cap="all" spc="200" dirty="0">
              <a:solidFill>
                <a:schemeClr val="tx1">
                  <a:lumMod val="95000"/>
                  <a:lumOff val="5000"/>
                </a:schemeClr>
              </a:solidFill>
              <a:latin typeface="+mj-lt"/>
              <a:ea typeface="+mj-ea"/>
              <a:cs typeface="+mj-cs"/>
            </a:endParaRPr>
          </a:p>
          <a:p>
            <a:pPr algn="r" defTabSz="914400">
              <a:lnSpc>
                <a:spcPct val="80000"/>
              </a:lnSpc>
              <a:spcBef>
                <a:spcPct val="0"/>
              </a:spcBef>
              <a:spcAft>
                <a:spcPts val="600"/>
              </a:spcAft>
            </a:pPr>
            <a:r>
              <a:rPr lang="en-US" sz="4600" cap="all" spc="200" dirty="0">
                <a:solidFill>
                  <a:schemeClr val="tx1">
                    <a:lumMod val="95000"/>
                    <a:lumOff val="5000"/>
                  </a:schemeClr>
                </a:solidFill>
                <a:latin typeface="+mj-lt"/>
                <a:ea typeface="+mj-ea"/>
                <a:cs typeface="+mj-cs"/>
              </a:rPr>
              <a:t>a. Partners in de </a:t>
            </a:r>
            <a:r>
              <a:rPr lang="en-US" sz="4600" cap="all" spc="200" dirty="0" err="1">
                <a:solidFill>
                  <a:schemeClr val="tx1">
                    <a:lumMod val="95000"/>
                    <a:lumOff val="5000"/>
                  </a:schemeClr>
                </a:solidFill>
                <a:latin typeface="+mj-lt"/>
                <a:ea typeface="+mj-ea"/>
                <a:cs typeface="+mj-cs"/>
              </a:rPr>
              <a:t>wijk</a:t>
            </a:r>
            <a:r>
              <a:rPr lang="en-US" sz="4600" cap="all" spc="200" dirty="0">
                <a:solidFill>
                  <a:schemeClr val="tx1">
                    <a:lumMod val="95000"/>
                    <a:lumOff val="5000"/>
                  </a:schemeClr>
                </a:solidFill>
                <a:latin typeface="+mj-lt"/>
                <a:ea typeface="+mj-ea"/>
                <a:cs typeface="+mj-cs"/>
              </a:rPr>
              <a:t> </a:t>
            </a:r>
          </a:p>
          <a:p>
            <a:pPr algn="r" defTabSz="914400">
              <a:lnSpc>
                <a:spcPct val="80000"/>
              </a:lnSpc>
              <a:spcBef>
                <a:spcPct val="0"/>
              </a:spcBef>
              <a:spcAft>
                <a:spcPts val="600"/>
              </a:spcAft>
            </a:pPr>
            <a:r>
              <a:rPr lang="en-US" sz="4600" cap="all" spc="200" dirty="0">
                <a:solidFill>
                  <a:schemeClr val="tx1">
                    <a:lumMod val="95000"/>
                    <a:lumOff val="5000"/>
                  </a:schemeClr>
                </a:solidFill>
                <a:latin typeface="+mj-lt"/>
                <a:ea typeface="+mj-ea"/>
                <a:cs typeface="+mj-cs"/>
              </a:rPr>
              <a:t>b. Subsidies </a:t>
            </a:r>
            <a:r>
              <a:rPr lang="en-US" sz="4600" cap="all" spc="200" dirty="0" err="1">
                <a:solidFill>
                  <a:schemeClr val="tx1">
                    <a:lumMod val="95000"/>
                    <a:lumOff val="5000"/>
                  </a:schemeClr>
                </a:solidFill>
                <a:latin typeface="+mj-lt"/>
                <a:ea typeface="+mj-ea"/>
                <a:cs typeface="+mj-cs"/>
              </a:rPr>
              <a:t>aanvragen</a:t>
            </a:r>
            <a:endParaRPr lang="en-US" sz="4600" cap="all" spc="200" dirty="0">
              <a:solidFill>
                <a:schemeClr val="tx1">
                  <a:lumMod val="95000"/>
                  <a:lumOff val="5000"/>
                </a:schemeClr>
              </a:solidFill>
              <a:latin typeface="+mj-lt"/>
              <a:ea typeface="+mj-ea"/>
              <a:cs typeface="+mj-cs"/>
            </a:endParaRPr>
          </a:p>
        </p:txBody>
      </p:sp>
      <p:cxnSp>
        <p:nvCxnSpPr>
          <p:cNvPr id="39" name="Straight Connector 38">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Tree>
    <p:extLst>
      <p:ext uri="{BB962C8B-B14F-4D97-AF65-F5344CB8AC3E}">
        <p14:creationId xmlns:p14="http://schemas.microsoft.com/office/powerpoint/2010/main" val="36654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0A111-D620-4EE1-97F4-D64C4CEAF268}"/>
              </a:ext>
            </a:extLst>
          </p:cNvPr>
          <p:cNvSpPr>
            <a:spLocks noGrp="1"/>
          </p:cNvSpPr>
          <p:nvPr>
            <p:ph type="title"/>
          </p:nvPr>
        </p:nvSpPr>
        <p:spPr/>
        <p:txBody>
          <a:bodyPr/>
          <a:lstStyle/>
          <a:p>
            <a:r>
              <a:rPr lang="nl-NL" dirty="0"/>
              <a:t>Sociaal ondernemen</a:t>
            </a:r>
          </a:p>
        </p:txBody>
      </p:sp>
      <p:sp>
        <p:nvSpPr>
          <p:cNvPr id="4" name="Tekstvak 3">
            <a:extLst>
              <a:ext uri="{FF2B5EF4-FFF2-40B4-BE49-F238E27FC236}">
                <a16:creationId xmlns:a16="http://schemas.microsoft.com/office/drawing/2014/main" id="{AA696007-944B-449D-A829-D270EB75D8E9}"/>
              </a:ext>
            </a:extLst>
          </p:cNvPr>
          <p:cNvSpPr txBox="1"/>
          <p:nvPr/>
        </p:nvSpPr>
        <p:spPr>
          <a:xfrm>
            <a:off x="1024127" y="2187846"/>
            <a:ext cx="4716273" cy="3416320"/>
          </a:xfrm>
          <a:prstGeom prst="rect">
            <a:avLst/>
          </a:prstGeom>
          <a:noFill/>
        </p:spPr>
        <p:txBody>
          <a:bodyPr wrap="square">
            <a:spAutoFit/>
          </a:bodyPr>
          <a:lstStyle/>
          <a:p>
            <a:r>
              <a:rPr lang="nl-NL" b="0" i="0" dirty="0">
                <a:solidFill>
                  <a:srgbClr val="343434"/>
                </a:solidFill>
                <a:effectLst/>
                <a:latin typeface="Roboto" panose="02000000000000000000" pitchFamily="2" charset="0"/>
              </a:rPr>
              <a:t>Er zijn verschillende definities van sociaal ondernemen. De rode draad hierin is dat sociale ondernemingen primair en expliciet </a:t>
            </a:r>
            <a:r>
              <a:rPr lang="nl-NL" b="1" i="0" dirty="0">
                <a:solidFill>
                  <a:srgbClr val="343434"/>
                </a:solidFill>
                <a:effectLst/>
                <a:latin typeface="Roboto" panose="02000000000000000000" pitchFamily="2" charset="0"/>
              </a:rPr>
              <a:t>een maatschappelijk doel nastreven en een maatschappelijk probleem willen oplossen</a:t>
            </a:r>
            <a:r>
              <a:rPr lang="nl-NL" b="0" i="0" dirty="0">
                <a:solidFill>
                  <a:srgbClr val="343434"/>
                </a:solidFill>
                <a:effectLst/>
                <a:latin typeface="Roboto" panose="02000000000000000000" pitchFamily="2" charset="0"/>
              </a:rPr>
              <a:t>.</a:t>
            </a:r>
          </a:p>
          <a:p>
            <a:endParaRPr lang="nl-NL" dirty="0">
              <a:solidFill>
                <a:srgbClr val="343434"/>
              </a:solidFill>
              <a:latin typeface="Roboto" panose="02000000000000000000" pitchFamily="2" charset="0"/>
            </a:endParaRPr>
          </a:p>
          <a:p>
            <a:r>
              <a:rPr lang="nl-NL" b="0" i="0" dirty="0">
                <a:solidFill>
                  <a:srgbClr val="343434"/>
                </a:solidFill>
                <a:effectLst/>
                <a:latin typeface="Roboto" panose="02000000000000000000" pitchFamily="2" charset="0"/>
              </a:rPr>
              <a:t>Kenmerkend is ook dat deze ondernemingen economisch zelfstandig zijn, hun geld uit de markt halen en niet (volledig) afhankelijk van subsidies, schenkingen en donaties. </a:t>
            </a:r>
          </a:p>
          <a:p>
            <a:endParaRPr lang="nl-NL" dirty="0">
              <a:solidFill>
                <a:srgbClr val="343434"/>
              </a:solidFill>
              <a:latin typeface="Roboto" panose="02000000000000000000" pitchFamily="2" charset="0"/>
            </a:endParaRPr>
          </a:p>
          <a:p>
            <a:r>
              <a:rPr lang="nl-NL" dirty="0">
                <a:solidFill>
                  <a:srgbClr val="343434"/>
                </a:solidFill>
                <a:latin typeface="Roboto" panose="02000000000000000000" pitchFamily="2" charset="0"/>
              </a:rPr>
              <a:t>BRON = Kamer van Koophandel </a:t>
            </a:r>
            <a:endParaRPr lang="nl-NL" dirty="0"/>
          </a:p>
        </p:txBody>
      </p:sp>
      <p:pic>
        <p:nvPicPr>
          <p:cNvPr id="5" name="Afbeelding 4">
            <a:extLst>
              <a:ext uri="{FF2B5EF4-FFF2-40B4-BE49-F238E27FC236}">
                <a16:creationId xmlns:a16="http://schemas.microsoft.com/office/drawing/2014/main" id="{5A780C12-C16E-4CAE-B39D-4CB1617377C8}"/>
              </a:ext>
            </a:extLst>
          </p:cNvPr>
          <p:cNvPicPr>
            <a:picLocks noChangeAspect="1"/>
          </p:cNvPicPr>
          <p:nvPr/>
        </p:nvPicPr>
        <p:blipFill>
          <a:blip r:embed="rId2"/>
          <a:stretch>
            <a:fillRect/>
          </a:stretch>
        </p:blipFill>
        <p:spPr>
          <a:xfrm>
            <a:off x="6654165" y="908702"/>
            <a:ext cx="4910548" cy="2455274"/>
          </a:xfrm>
          <a:prstGeom prst="rect">
            <a:avLst/>
          </a:prstGeom>
        </p:spPr>
      </p:pic>
      <p:sp>
        <p:nvSpPr>
          <p:cNvPr id="3" name="Tekstvak 2">
            <a:extLst>
              <a:ext uri="{FF2B5EF4-FFF2-40B4-BE49-F238E27FC236}">
                <a16:creationId xmlns:a16="http://schemas.microsoft.com/office/drawing/2014/main" id="{CABB83C3-8E80-7B36-8E41-E3B610CBF4F4}"/>
              </a:ext>
            </a:extLst>
          </p:cNvPr>
          <p:cNvSpPr txBox="1"/>
          <p:nvPr/>
        </p:nvSpPr>
        <p:spPr>
          <a:xfrm>
            <a:off x="7547675" y="3983064"/>
            <a:ext cx="3394128" cy="1754326"/>
          </a:xfrm>
          <a:prstGeom prst="rect">
            <a:avLst/>
          </a:prstGeom>
          <a:noFill/>
        </p:spPr>
        <p:txBody>
          <a:bodyPr wrap="square" rtlCol="0">
            <a:spAutoFit/>
          </a:bodyPr>
          <a:lstStyle/>
          <a:p>
            <a:r>
              <a:rPr lang="nl-NL" b="0" i="0" u="none" strike="noStrike" dirty="0">
                <a:solidFill>
                  <a:srgbClr val="E63212"/>
                </a:solidFill>
                <a:effectLst/>
                <a:latin typeface="droid sans"/>
                <a:hlinkClick r:id="rId3"/>
              </a:rPr>
              <a:t>Mud Jeans</a:t>
            </a:r>
            <a:r>
              <a:rPr lang="nl-NL" b="0" i="0" dirty="0">
                <a:solidFill>
                  <a:srgbClr val="313131"/>
                </a:solidFill>
                <a:effectLst/>
                <a:latin typeface="droid sans"/>
              </a:rPr>
              <a:t> gestart: Een bedrijf dat hergebruik van kleding(grondstoffen) wil stimuleren.</a:t>
            </a:r>
          </a:p>
          <a:p>
            <a:endParaRPr lang="nl-NL" b="0" i="0" dirty="0">
              <a:solidFill>
                <a:srgbClr val="313131"/>
              </a:solidFill>
              <a:effectLst/>
              <a:latin typeface="droid sans"/>
            </a:endParaRPr>
          </a:p>
          <a:p>
            <a:r>
              <a:rPr lang="nl-NL" u="sng" dirty="0" err="1">
                <a:solidFill>
                  <a:schemeClr val="accent5">
                    <a:lumMod val="75000"/>
                  </a:schemeClr>
                </a:solidFill>
                <a:latin typeface="droid sans"/>
              </a:rPr>
              <a:t>Kromkomber</a:t>
            </a:r>
            <a:endParaRPr lang="nl-NL" u="sng" dirty="0">
              <a:solidFill>
                <a:schemeClr val="accent5">
                  <a:lumMod val="75000"/>
                </a:schemeClr>
              </a:solidFill>
            </a:endParaRPr>
          </a:p>
        </p:txBody>
      </p:sp>
    </p:spTree>
    <p:extLst>
      <p:ext uri="{BB962C8B-B14F-4D97-AF65-F5344CB8AC3E}">
        <p14:creationId xmlns:p14="http://schemas.microsoft.com/office/powerpoint/2010/main" val="285704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1BFB074-2332-4234-9887-E813E1F5E663}"/>
              </a:ext>
            </a:extLst>
          </p:cNvPr>
          <p:cNvSpPr txBox="1"/>
          <p:nvPr/>
        </p:nvSpPr>
        <p:spPr>
          <a:xfrm>
            <a:off x="623679" y="442148"/>
            <a:ext cx="10537963" cy="646331"/>
          </a:xfrm>
          <a:prstGeom prst="rect">
            <a:avLst/>
          </a:prstGeom>
          <a:noFill/>
        </p:spPr>
        <p:txBody>
          <a:bodyPr wrap="square">
            <a:spAutoFit/>
          </a:bodyPr>
          <a:lstStyle/>
          <a:p>
            <a:r>
              <a:rPr lang="nl-NL" b="0" i="0" dirty="0">
                <a:solidFill>
                  <a:srgbClr val="343434"/>
                </a:solidFill>
                <a:effectLst/>
                <a:latin typeface="Roboto" panose="02000000000000000000" pitchFamily="2" charset="0"/>
              </a:rPr>
              <a:t>In onderstaand schema zie je het verschil tussen sociale ondernemingen en gewone bedrijven en goede doele</a:t>
            </a:r>
            <a:r>
              <a:rPr lang="nl-NL" dirty="0">
                <a:solidFill>
                  <a:srgbClr val="343434"/>
                </a:solidFill>
                <a:latin typeface="Roboto" panose="02000000000000000000" pitchFamily="2" charset="0"/>
              </a:rPr>
              <a:t>n: </a:t>
            </a:r>
            <a:endParaRPr lang="nl-NL" b="0" i="0" dirty="0">
              <a:solidFill>
                <a:srgbClr val="343434"/>
              </a:solidFill>
              <a:effectLst/>
              <a:latin typeface="Roboto" panose="02000000000000000000" pitchFamily="2" charset="0"/>
            </a:endParaRPr>
          </a:p>
        </p:txBody>
      </p:sp>
      <p:pic>
        <p:nvPicPr>
          <p:cNvPr id="5" name="Afbeelding 4">
            <a:extLst>
              <a:ext uri="{FF2B5EF4-FFF2-40B4-BE49-F238E27FC236}">
                <a16:creationId xmlns:a16="http://schemas.microsoft.com/office/drawing/2014/main" id="{8A04A915-965F-4352-A60D-2B9D01EB2166}"/>
              </a:ext>
            </a:extLst>
          </p:cNvPr>
          <p:cNvPicPr>
            <a:picLocks noChangeAspect="1"/>
          </p:cNvPicPr>
          <p:nvPr/>
        </p:nvPicPr>
        <p:blipFill rotWithShape="1">
          <a:blip r:embed="rId2"/>
          <a:srcRect l="14333" t="23555" r="15667" b="16297"/>
          <a:stretch/>
        </p:blipFill>
        <p:spPr>
          <a:xfrm>
            <a:off x="172720" y="1088479"/>
            <a:ext cx="11358880" cy="5490125"/>
          </a:xfrm>
          <a:prstGeom prst="rect">
            <a:avLst/>
          </a:prstGeom>
        </p:spPr>
      </p:pic>
      <p:sp>
        <p:nvSpPr>
          <p:cNvPr id="2" name="Rechthoek 1">
            <a:extLst>
              <a:ext uri="{FF2B5EF4-FFF2-40B4-BE49-F238E27FC236}">
                <a16:creationId xmlns:a16="http://schemas.microsoft.com/office/drawing/2014/main" id="{13118570-A724-3C99-B37C-CC1AF729DACE}"/>
              </a:ext>
            </a:extLst>
          </p:cNvPr>
          <p:cNvSpPr/>
          <p:nvPr/>
        </p:nvSpPr>
        <p:spPr>
          <a:xfrm>
            <a:off x="623679" y="6186189"/>
            <a:ext cx="3041795" cy="784830"/>
          </a:xfrm>
          <a:prstGeom prst="rect">
            <a:avLst/>
          </a:prstGeom>
          <a:noFill/>
        </p:spPr>
        <p:txBody>
          <a:bodyPr wrap="square" lIns="91440" tIns="45720" rIns="91440" bIns="45720">
            <a:spAutoFit/>
          </a:bodyPr>
          <a:lstStyle/>
          <a:p>
            <a:pPr algn="ctr"/>
            <a:r>
              <a:rPr lang="nl-NL" sz="4500" b="0" cap="none" spc="0" dirty="0">
                <a:ln w="0"/>
                <a:solidFill>
                  <a:schemeClr val="tx1"/>
                </a:solidFill>
                <a:effectLst>
                  <a:outerShdw blurRad="38100" dist="19050" dir="2700000" algn="tl" rotWithShape="0">
                    <a:schemeClr val="dk1">
                      <a:alpha val="40000"/>
                    </a:schemeClr>
                  </a:outerShdw>
                </a:effectLst>
              </a:rPr>
              <a:t>Non-profit</a:t>
            </a:r>
          </a:p>
        </p:txBody>
      </p:sp>
      <p:sp>
        <p:nvSpPr>
          <p:cNvPr id="4" name="Rechthoek 3">
            <a:extLst>
              <a:ext uri="{FF2B5EF4-FFF2-40B4-BE49-F238E27FC236}">
                <a16:creationId xmlns:a16="http://schemas.microsoft.com/office/drawing/2014/main" id="{D6358BC2-CB35-92A6-5130-7D2E90D226C8}"/>
              </a:ext>
            </a:extLst>
          </p:cNvPr>
          <p:cNvSpPr/>
          <p:nvPr/>
        </p:nvSpPr>
        <p:spPr>
          <a:xfrm>
            <a:off x="4208991" y="6186189"/>
            <a:ext cx="3286338" cy="784830"/>
          </a:xfrm>
          <a:prstGeom prst="rect">
            <a:avLst/>
          </a:prstGeom>
          <a:noFill/>
        </p:spPr>
        <p:txBody>
          <a:bodyPr wrap="square" lIns="91440" tIns="45720" rIns="91440" bIns="45720">
            <a:spAutoFit/>
          </a:bodyPr>
          <a:lstStyle/>
          <a:p>
            <a:pPr algn="ctr"/>
            <a:r>
              <a:rPr lang="nl-NL" sz="4500" b="0" cap="none" spc="0" dirty="0" err="1">
                <a:ln w="0"/>
                <a:solidFill>
                  <a:schemeClr val="tx1"/>
                </a:solidFill>
                <a:effectLst>
                  <a:outerShdw blurRad="38100" dist="19050" dir="2700000" algn="tl" rotWithShape="0">
                    <a:schemeClr val="dk1">
                      <a:alpha val="40000"/>
                    </a:schemeClr>
                  </a:outerShdw>
                </a:effectLst>
              </a:rPr>
              <a:t>Not-for-profit</a:t>
            </a:r>
            <a:endParaRPr lang="nl-NL" sz="4500" b="0" cap="none" spc="0" dirty="0">
              <a:ln w="0"/>
              <a:solidFill>
                <a:schemeClr val="tx1"/>
              </a:solidFill>
              <a:effectLst>
                <a:outerShdw blurRad="38100" dist="19050" dir="2700000" algn="tl" rotWithShape="0">
                  <a:schemeClr val="dk1">
                    <a:alpha val="40000"/>
                  </a:schemeClr>
                </a:outerShdw>
              </a:effectLst>
            </a:endParaRPr>
          </a:p>
        </p:txBody>
      </p:sp>
      <p:sp>
        <p:nvSpPr>
          <p:cNvPr id="6" name="Rechthoek 5">
            <a:extLst>
              <a:ext uri="{FF2B5EF4-FFF2-40B4-BE49-F238E27FC236}">
                <a16:creationId xmlns:a16="http://schemas.microsoft.com/office/drawing/2014/main" id="{A27F94F3-3041-84DE-6414-BE23A3CEB8A1}"/>
              </a:ext>
            </a:extLst>
          </p:cNvPr>
          <p:cNvSpPr/>
          <p:nvPr/>
        </p:nvSpPr>
        <p:spPr>
          <a:xfrm>
            <a:off x="8119847" y="6186189"/>
            <a:ext cx="3041795" cy="784830"/>
          </a:xfrm>
          <a:prstGeom prst="rect">
            <a:avLst/>
          </a:prstGeom>
          <a:noFill/>
        </p:spPr>
        <p:txBody>
          <a:bodyPr wrap="square" lIns="91440" tIns="45720" rIns="91440" bIns="45720">
            <a:spAutoFit/>
          </a:bodyPr>
          <a:lstStyle/>
          <a:p>
            <a:pPr algn="ctr"/>
            <a:r>
              <a:rPr lang="nl-NL" sz="4500" b="0" cap="none" spc="0" dirty="0">
                <a:ln w="0"/>
                <a:solidFill>
                  <a:schemeClr val="tx1"/>
                </a:solidFill>
                <a:effectLst>
                  <a:outerShdw blurRad="38100" dist="19050" dir="2700000" algn="tl" rotWithShape="0">
                    <a:schemeClr val="dk1">
                      <a:alpha val="40000"/>
                    </a:schemeClr>
                  </a:outerShdw>
                </a:effectLst>
              </a:rPr>
              <a:t>Profit</a:t>
            </a:r>
          </a:p>
        </p:txBody>
      </p:sp>
    </p:spTree>
    <p:extLst>
      <p:ext uri="{BB962C8B-B14F-4D97-AF65-F5344CB8AC3E}">
        <p14:creationId xmlns:p14="http://schemas.microsoft.com/office/powerpoint/2010/main" val="12810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6B78D6-3DBF-4744-8D25-4B6283A50224}"/>
              </a:ext>
            </a:extLst>
          </p:cNvPr>
          <p:cNvGraphicFramePr/>
          <p:nvPr>
            <p:extLst>
              <p:ext uri="{D42A27DB-BD31-4B8C-83A1-F6EECF244321}">
                <p14:modId xmlns:p14="http://schemas.microsoft.com/office/powerpoint/2010/main" val="1057291374"/>
              </p:ext>
            </p:extLst>
          </p:nvPr>
        </p:nvGraphicFramePr>
        <p:xfrm>
          <a:off x="467139" y="1250489"/>
          <a:ext cx="114128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EB721A70-F91C-48F2-A784-4B2C3A4E700E}"/>
              </a:ext>
            </a:extLst>
          </p:cNvPr>
          <p:cNvSpPr txBox="1"/>
          <p:nvPr/>
        </p:nvSpPr>
        <p:spPr>
          <a:xfrm>
            <a:off x="272028" y="330845"/>
            <a:ext cx="11803109" cy="584775"/>
          </a:xfrm>
          <a:prstGeom prst="rect">
            <a:avLst/>
          </a:prstGeom>
          <a:solidFill>
            <a:schemeClr val="bg1"/>
          </a:solidFill>
          <a:ln>
            <a:solidFill>
              <a:schemeClr val="accent1"/>
            </a:solidFill>
          </a:ln>
        </p:spPr>
        <p:txBody>
          <a:bodyPr wrap="square" rtlCol="0">
            <a:spAutoFit/>
          </a:bodyPr>
          <a:lstStyle/>
          <a:p>
            <a:r>
              <a:rPr lang="nl-NL" sz="3200" dirty="0"/>
              <a:t>Hoezo partners en geld? Organiseren van activiteiten of projecten: </a:t>
            </a:r>
          </a:p>
        </p:txBody>
      </p:sp>
    </p:spTree>
    <p:extLst>
      <p:ext uri="{BB962C8B-B14F-4D97-AF65-F5344CB8AC3E}">
        <p14:creationId xmlns:p14="http://schemas.microsoft.com/office/powerpoint/2010/main" val="7885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2763-28F1-4052-A2CE-32FD541DF01F}"/>
              </a:ext>
            </a:extLst>
          </p:cNvPr>
          <p:cNvSpPr>
            <a:spLocks noGrp="1"/>
          </p:cNvSpPr>
          <p:nvPr>
            <p:ph type="title"/>
          </p:nvPr>
        </p:nvSpPr>
        <p:spPr>
          <a:solidFill>
            <a:schemeClr val="accent4"/>
          </a:solidFill>
        </p:spPr>
        <p:txBody>
          <a:bodyPr/>
          <a:lstStyle/>
          <a:p>
            <a:r>
              <a:rPr lang="nl-NL"/>
              <a:t>Partners in de wijk </a:t>
            </a:r>
          </a:p>
        </p:txBody>
      </p:sp>
      <p:sp>
        <p:nvSpPr>
          <p:cNvPr id="4" name="Tekstvak 3">
            <a:extLst>
              <a:ext uri="{FF2B5EF4-FFF2-40B4-BE49-F238E27FC236}">
                <a16:creationId xmlns:a16="http://schemas.microsoft.com/office/drawing/2014/main" id="{6BF2B61C-81BD-48D5-A851-8F6269D9BD63}"/>
              </a:ext>
            </a:extLst>
          </p:cNvPr>
          <p:cNvSpPr txBox="1"/>
          <p:nvPr/>
        </p:nvSpPr>
        <p:spPr>
          <a:xfrm>
            <a:off x="750013" y="5533049"/>
            <a:ext cx="2714947" cy="523220"/>
          </a:xfrm>
          <a:prstGeom prst="rect">
            <a:avLst/>
          </a:prstGeom>
          <a:solidFill>
            <a:schemeClr val="accent4"/>
          </a:solidFill>
        </p:spPr>
        <p:txBody>
          <a:bodyPr wrap="square">
            <a:spAutoFit/>
          </a:bodyPr>
          <a:lstStyle/>
          <a:p>
            <a:r>
              <a:rPr lang="nl-NL" sz="2800"/>
              <a:t>Sociale wijkteams</a:t>
            </a:r>
          </a:p>
        </p:txBody>
      </p:sp>
      <p:sp>
        <p:nvSpPr>
          <p:cNvPr id="5" name="Ovaal 4">
            <a:extLst>
              <a:ext uri="{FF2B5EF4-FFF2-40B4-BE49-F238E27FC236}">
                <a16:creationId xmlns:a16="http://schemas.microsoft.com/office/drawing/2014/main" id="{AB74AD3D-E2D6-426B-A28F-0C650966F31F}"/>
              </a:ext>
            </a:extLst>
          </p:cNvPr>
          <p:cNvSpPr/>
          <p:nvPr/>
        </p:nvSpPr>
        <p:spPr>
          <a:xfrm flipH="1">
            <a:off x="5375090" y="2132568"/>
            <a:ext cx="2729501" cy="166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is je doel of opdracht?</a:t>
            </a:r>
          </a:p>
        </p:txBody>
      </p:sp>
      <p:sp>
        <p:nvSpPr>
          <p:cNvPr id="6" name="Rechthoek 5">
            <a:extLst>
              <a:ext uri="{FF2B5EF4-FFF2-40B4-BE49-F238E27FC236}">
                <a16:creationId xmlns:a16="http://schemas.microsoft.com/office/drawing/2014/main" id="{79EA97A5-9013-4962-ADE3-D078456B933F}"/>
              </a:ext>
            </a:extLst>
          </p:cNvPr>
          <p:cNvSpPr/>
          <p:nvPr/>
        </p:nvSpPr>
        <p:spPr>
          <a:xfrm>
            <a:off x="1304818" y="4520168"/>
            <a:ext cx="3041150" cy="65754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Wijkcentrum en welzijnsorganisatie </a:t>
            </a:r>
          </a:p>
        </p:txBody>
      </p:sp>
      <p:sp>
        <p:nvSpPr>
          <p:cNvPr id="7" name="Rechthoek 6">
            <a:extLst>
              <a:ext uri="{FF2B5EF4-FFF2-40B4-BE49-F238E27FC236}">
                <a16:creationId xmlns:a16="http://schemas.microsoft.com/office/drawing/2014/main" id="{141020DF-4C90-4FC5-9E9C-04A6AB2590C6}"/>
              </a:ext>
            </a:extLst>
          </p:cNvPr>
          <p:cNvSpPr/>
          <p:nvPr/>
        </p:nvSpPr>
        <p:spPr>
          <a:xfrm>
            <a:off x="4609243" y="5794659"/>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Onderwijs</a:t>
            </a:r>
          </a:p>
        </p:txBody>
      </p:sp>
      <p:sp>
        <p:nvSpPr>
          <p:cNvPr id="9" name="Rechthoek 8">
            <a:extLst>
              <a:ext uri="{FF2B5EF4-FFF2-40B4-BE49-F238E27FC236}">
                <a16:creationId xmlns:a16="http://schemas.microsoft.com/office/drawing/2014/main" id="{693DAB48-F1A6-4AF2-B4F3-D1E172E2DDD4}"/>
              </a:ext>
            </a:extLst>
          </p:cNvPr>
          <p:cNvSpPr/>
          <p:nvPr/>
        </p:nvSpPr>
        <p:spPr>
          <a:xfrm>
            <a:off x="8104591" y="5773786"/>
            <a:ext cx="3071973" cy="5649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kinderopvang</a:t>
            </a:r>
          </a:p>
        </p:txBody>
      </p:sp>
      <p:sp>
        <p:nvSpPr>
          <p:cNvPr id="10" name="Rechthoek 9">
            <a:extLst>
              <a:ext uri="{FF2B5EF4-FFF2-40B4-BE49-F238E27FC236}">
                <a16:creationId xmlns:a16="http://schemas.microsoft.com/office/drawing/2014/main" id="{50599FDE-AC5C-4DD5-AE23-D481829E3FC6}"/>
              </a:ext>
            </a:extLst>
          </p:cNvPr>
          <p:cNvSpPr/>
          <p:nvPr/>
        </p:nvSpPr>
        <p:spPr>
          <a:xfrm>
            <a:off x="893851" y="2350881"/>
            <a:ext cx="3041150" cy="6575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1"/>
                </a:solidFill>
              </a:rPr>
              <a:t>Bedrijven</a:t>
            </a:r>
          </a:p>
        </p:txBody>
      </p:sp>
      <p:sp>
        <p:nvSpPr>
          <p:cNvPr id="11" name="Rechthoek 10">
            <a:extLst>
              <a:ext uri="{FF2B5EF4-FFF2-40B4-BE49-F238E27FC236}">
                <a16:creationId xmlns:a16="http://schemas.microsoft.com/office/drawing/2014/main" id="{F4196B82-EC6A-402C-A682-E38601D72314}"/>
              </a:ext>
            </a:extLst>
          </p:cNvPr>
          <p:cNvSpPr/>
          <p:nvPr/>
        </p:nvSpPr>
        <p:spPr>
          <a:xfrm>
            <a:off x="8923103" y="2638263"/>
            <a:ext cx="2876764" cy="905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ysClr val="windowText" lastClr="000000"/>
                </a:solidFill>
              </a:rPr>
              <a:t>Bewonersgroepen</a:t>
            </a:r>
          </a:p>
        </p:txBody>
      </p:sp>
      <p:sp>
        <p:nvSpPr>
          <p:cNvPr id="12" name="Rechthoek 11">
            <a:extLst>
              <a:ext uri="{FF2B5EF4-FFF2-40B4-BE49-F238E27FC236}">
                <a16:creationId xmlns:a16="http://schemas.microsoft.com/office/drawing/2014/main" id="{0234A64D-D820-4CE6-A886-FB835180BFE7}"/>
              </a:ext>
            </a:extLst>
          </p:cNvPr>
          <p:cNvSpPr/>
          <p:nvPr/>
        </p:nvSpPr>
        <p:spPr>
          <a:xfrm>
            <a:off x="8996735" y="3943580"/>
            <a:ext cx="2729501" cy="905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ysClr val="windowText" lastClr="000000"/>
                </a:solidFill>
              </a:rPr>
              <a:t>Verenigingen </a:t>
            </a:r>
          </a:p>
        </p:txBody>
      </p:sp>
      <p:sp>
        <p:nvSpPr>
          <p:cNvPr id="13" name="Rechthoek 12">
            <a:extLst>
              <a:ext uri="{FF2B5EF4-FFF2-40B4-BE49-F238E27FC236}">
                <a16:creationId xmlns:a16="http://schemas.microsoft.com/office/drawing/2014/main" id="{CD82FC21-FA43-4C22-8F75-C91C124EB840}"/>
              </a:ext>
            </a:extLst>
          </p:cNvPr>
          <p:cNvSpPr/>
          <p:nvPr/>
        </p:nvSpPr>
        <p:spPr>
          <a:xfrm>
            <a:off x="4958137" y="4834853"/>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Gezondheidszorg</a:t>
            </a:r>
          </a:p>
        </p:txBody>
      </p:sp>
      <p:sp>
        <p:nvSpPr>
          <p:cNvPr id="14" name="Rechthoek 13">
            <a:extLst>
              <a:ext uri="{FF2B5EF4-FFF2-40B4-BE49-F238E27FC236}">
                <a16:creationId xmlns:a16="http://schemas.microsoft.com/office/drawing/2014/main" id="{7542B92D-90C8-40CF-B92A-B4750FB190B7}"/>
              </a:ext>
            </a:extLst>
          </p:cNvPr>
          <p:cNvSpPr/>
          <p:nvPr/>
        </p:nvSpPr>
        <p:spPr>
          <a:xfrm>
            <a:off x="5312593" y="4004157"/>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Culturele instellingen</a:t>
            </a:r>
          </a:p>
        </p:txBody>
      </p:sp>
      <p:sp>
        <p:nvSpPr>
          <p:cNvPr id="15" name="Rechthoek 14">
            <a:extLst>
              <a:ext uri="{FF2B5EF4-FFF2-40B4-BE49-F238E27FC236}">
                <a16:creationId xmlns:a16="http://schemas.microsoft.com/office/drawing/2014/main" id="{639E41CA-27EE-4C80-9F82-EC18284ED704}"/>
              </a:ext>
            </a:extLst>
          </p:cNvPr>
          <p:cNvSpPr/>
          <p:nvPr/>
        </p:nvSpPr>
        <p:spPr>
          <a:xfrm>
            <a:off x="1784282" y="3387236"/>
            <a:ext cx="2969231" cy="462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a:t>Gemeente </a:t>
            </a:r>
          </a:p>
        </p:txBody>
      </p:sp>
    </p:spTree>
    <p:extLst>
      <p:ext uri="{BB962C8B-B14F-4D97-AF65-F5344CB8AC3E}">
        <p14:creationId xmlns:p14="http://schemas.microsoft.com/office/powerpoint/2010/main" val="25450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DE01D5-138B-421F-AEB5-9E3B6D5FB7A4}"/>
              </a:ext>
            </a:extLst>
          </p:cNvPr>
          <p:cNvSpPr>
            <a:spLocks noGrp="1"/>
          </p:cNvSpPr>
          <p:nvPr>
            <p:ph type="title"/>
          </p:nvPr>
        </p:nvSpPr>
        <p:spPr>
          <a:xfrm>
            <a:off x="1024128" y="585216"/>
            <a:ext cx="8018272" cy="1499616"/>
          </a:xfrm>
        </p:spPr>
        <p:txBody>
          <a:bodyPr vert="horz" lIns="91440" tIns="45720" rIns="91440" bIns="45720" rtlCol="0" anchor="ctr">
            <a:normAutofit/>
          </a:bodyPr>
          <a:lstStyle/>
          <a:p>
            <a:pPr marL="1257300" lvl="2" indent="-342900" algn="l" rtl="0">
              <a:lnSpc>
                <a:spcPct val="80000"/>
              </a:lnSpc>
              <a:spcBef>
                <a:spcPct val="0"/>
              </a:spcBef>
            </a:pPr>
            <a:r>
              <a:rPr lang="en-US" sz="5000" kern="1200" cap="all" spc="100" dirty="0" err="1">
                <a:solidFill>
                  <a:schemeClr val="tx1">
                    <a:lumMod val="95000"/>
                    <a:lumOff val="5000"/>
                  </a:schemeClr>
                </a:solidFill>
                <a:latin typeface="+mj-lt"/>
                <a:ea typeface="+mj-ea"/>
                <a:cs typeface="+mj-cs"/>
              </a:rPr>
              <a:t>Opdracht</a:t>
            </a:r>
            <a:r>
              <a:rPr lang="en-US" sz="5000" kern="1200" cap="all" spc="100" dirty="0">
                <a:solidFill>
                  <a:schemeClr val="tx1">
                    <a:lumMod val="95000"/>
                    <a:lumOff val="5000"/>
                  </a:schemeClr>
                </a:solidFill>
                <a:latin typeface="+mj-lt"/>
                <a:ea typeface="+mj-ea"/>
                <a:cs typeface="+mj-cs"/>
              </a:rPr>
              <a:t> 1</a:t>
            </a:r>
          </a:p>
        </p:txBody>
      </p:sp>
      <p:sp>
        <p:nvSpPr>
          <p:cNvPr id="4" name="Tekstvak 3">
            <a:extLst>
              <a:ext uri="{FF2B5EF4-FFF2-40B4-BE49-F238E27FC236}">
                <a16:creationId xmlns:a16="http://schemas.microsoft.com/office/drawing/2014/main" id="{032CA4AD-8FDC-4487-A60A-A1A3111D4576}"/>
              </a:ext>
            </a:extLst>
          </p:cNvPr>
          <p:cNvSpPr txBox="1"/>
          <p:nvPr/>
        </p:nvSpPr>
        <p:spPr>
          <a:xfrm>
            <a:off x="1024128" y="2286000"/>
            <a:ext cx="8018271"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nl-NL" sz="2800" b="1" dirty="0"/>
              <a:t>Welke partners in de wijk (organisaties, bedrijven, bewoners) kun je betrekken bij je activiteiten? </a:t>
            </a:r>
          </a:p>
          <a:p>
            <a:pPr defTabSz="914400">
              <a:lnSpc>
                <a:spcPct val="90000"/>
              </a:lnSpc>
              <a:spcAft>
                <a:spcPts val="600"/>
              </a:spcAft>
              <a:buClr>
                <a:schemeClr val="accent1"/>
              </a:buClr>
            </a:pPr>
            <a:endParaRPr lang="nl-NL" sz="2800" dirty="0"/>
          </a:p>
        </p:txBody>
      </p:sp>
      <p:sp>
        <p:nvSpPr>
          <p:cNvPr id="31" name="Rectangle 3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kstvak 16">
            <a:extLst>
              <a:ext uri="{FF2B5EF4-FFF2-40B4-BE49-F238E27FC236}">
                <a16:creationId xmlns:a16="http://schemas.microsoft.com/office/drawing/2014/main" id="{A54D06DA-AA3F-4CBF-B62D-5839ACA6157B}"/>
              </a:ext>
            </a:extLst>
          </p:cNvPr>
          <p:cNvSpPr txBox="1"/>
          <p:nvPr/>
        </p:nvSpPr>
        <p:spPr>
          <a:xfrm rot="21313524">
            <a:off x="1113966" y="4514853"/>
            <a:ext cx="2910155" cy="461665"/>
          </a:xfrm>
          <a:prstGeom prst="rect">
            <a:avLst/>
          </a:prstGeom>
          <a:solidFill>
            <a:schemeClr val="accent3"/>
          </a:solidFill>
        </p:spPr>
        <p:txBody>
          <a:bodyPr wrap="square">
            <a:spAutoFit/>
          </a:bodyPr>
          <a:lstStyle/>
          <a:p>
            <a:r>
              <a:rPr lang="nl-NL" sz="2400" dirty="0"/>
              <a:t>Sociale leefbaarheid </a:t>
            </a:r>
          </a:p>
        </p:txBody>
      </p:sp>
    </p:spTree>
    <p:extLst>
      <p:ext uri="{BB962C8B-B14F-4D97-AF65-F5344CB8AC3E}">
        <p14:creationId xmlns:p14="http://schemas.microsoft.com/office/powerpoint/2010/main" val="35790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E9595CE8-3546-46C1-BE05-987BC4280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5140B-5F6E-496E-A42F-496E9BAAF023}">
  <ds:schemaRefs>
    <ds:schemaRef ds:uri="http://schemas.microsoft.com/sharepoint/v3/contenttype/forms"/>
  </ds:schemaRefs>
</ds:datastoreItem>
</file>

<file path=customXml/itemProps3.xml><?xml version="1.0" encoding="utf-8"?>
<ds:datastoreItem xmlns:ds="http://schemas.openxmlformats.org/officeDocument/2006/customXml" ds:itemID="{4E0E175D-040D-42BA-B335-ECA87DEE48EB}">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2047</TotalTime>
  <Words>892</Words>
  <Application>Microsoft Office PowerPoint</Application>
  <PresentationFormat>Breedbeeld</PresentationFormat>
  <Paragraphs>140</Paragraphs>
  <Slides>20</Slides>
  <Notes>6</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20</vt:i4>
      </vt:variant>
    </vt:vector>
  </HeadingPairs>
  <TitlesOfParts>
    <vt:vector size="30" baseType="lpstr">
      <vt:lpstr>Arial</vt:lpstr>
      <vt:lpstr>Calibri</vt:lpstr>
      <vt:lpstr>Calibri Light</vt:lpstr>
      <vt:lpstr>droid sans</vt:lpstr>
      <vt:lpstr>Roboto</vt:lpstr>
      <vt:lpstr>Tw Cen MT</vt:lpstr>
      <vt:lpstr>Tw Cen MT Condensed</vt:lpstr>
      <vt:lpstr>Wingdings 3</vt:lpstr>
      <vt:lpstr>Integraal</vt:lpstr>
      <vt:lpstr>Kantoorthema</vt:lpstr>
      <vt:lpstr>Les 5 over partners en geld</vt:lpstr>
      <vt:lpstr>PowerPoint-presentatie</vt:lpstr>
      <vt:lpstr>PowerPoint-presentatie</vt:lpstr>
      <vt:lpstr>PowerPoint-presentatie</vt:lpstr>
      <vt:lpstr>Sociaal ondernemen</vt:lpstr>
      <vt:lpstr>PowerPoint-presentatie</vt:lpstr>
      <vt:lpstr>PowerPoint-presentatie</vt:lpstr>
      <vt:lpstr>Partners in de wijk </vt:lpstr>
      <vt:lpstr>Opdracht 1</vt:lpstr>
      <vt:lpstr>5 Casussen </vt:lpstr>
      <vt:lpstr>PowerPoint-presentatie</vt:lpstr>
      <vt:lpstr>Deel 2 van deze les: Geld </vt:lpstr>
      <vt:lpstr>Hoe kom je aan geld?!</vt:lpstr>
      <vt:lpstr>PowerPoint-presentatie</vt:lpstr>
      <vt:lpstr>PowerPoint-presentatie</vt:lpstr>
      <vt:lpstr>PowerPoint-presentatie</vt:lpstr>
      <vt:lpstr>Tot slot:  Nodig voor een Subsidieaanvraag</vt:lpstr>
      <vt:lpstr>PowerPoint-presentatie</vt:lpstr>
      <vt:lpstr>PowerPoint-presentatie</vt:lpstr>
      <vt:lpstr>Bedankt voor de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Nienke Schipperen</cp:lastModifiedBy>
  <cp:revision>11</cp:revision>
  <dcterms:created xsi:type="dcterms:W3CDTF">2022-01-04T09:41:31Z</dcterms:created>
  <dcterms:modified xsi:type="dcterms:W3CDTF">2023-01-16T13:27:11Z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